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12" r:id="rId1"/>
  </p:sldMasterIdLst>
  <p:notesMasterIdLst>
    <p:notesMasterId r:id="rId37"/>
  </p:notesMasterIdLst>
  <p:sldIdLst>
    <p:sldId id="256" r:id="rId2"/>
    <p:sldId id="260" r:id="rId3"/>
    <p:sldId id="261" r:id="rId4"/>
    <p:sldId id="314" r:id="rId5"/>
    <p:sldId id="316" r:id="rId6"/>
    <p:sldId id="304" r:id="rId7"/>
    <p:sldId id="300" r:id="rId8"/>
    <p:sldId id="301" r:id="rId9"/>
    <p:sldId id="310" r:id="rId10"/>
    <p:sldId id="317" r:id="rId11"/>
    <p:sldId id="319" r:id="rId12"/>
    <p:sldId id="318" r:id="rId13"/>
    <p:sldId id="320" r:id="rId14"/>
    <p:sldId id="262" r:id="rId15"/>
    <p:sldId id="265" r:id="rId16"/>
    <p:sldId id="263" r:id="rId17"/>
    <p:sldId id="296" r:id="rId18"/>
    <p:sldId id="308" r:id="rId19"/>
    <p:sldId id="321" r:id="rId20"/>
    <p:sldId id="306" r:id="rId21"/>
    <p:sldId id="322" r:id="rId22"/>
    <p:sldId id="324" r:id="rId23"/>
    <p:sldId id="266" r:id="rId24"/>
    <p:sldId id="267" r:id="rId25"/>
    <p:sldId id="272" r:id="rId26"/>
    <p:sldId id="269" r:id="rId27"/>
    <p:sldId id="278" r:id="rId28"/>
    <p:sldId id="279" r:id="rId29"/>
    <p:sldId id="281" r:id="rId30"/>
    <p:sldId id="280" r:id="rId31"/>
    <p:sldId id="323" r:id="rId32"/>
    <p:sldId id="325" r:id="rId33"/>
    <p:sldId id="303" r:id="rId34"/>
    <p:sldId id="311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E287-07C0-4561-B382-AF5D34699B39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153A-6ADF-472F-87DE-1566CEE3A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79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1065-2BDB-4D3A-A4AF-9AB4E92937C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90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1065-2BDB-4D3A-A4AF-9AB4E92937C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88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6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6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0742C54-FBD5-4D1A-A1C3-1DC4E50EAE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2332" y="2818830"/>
            <a:ext cx="6927213" cy="2897149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0000"/>
              </a:lnSpc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tabLst>
                <a:tab pos="266700" algn="l"/>
              </a:tabLst>
              <a:defRPr sz="2000"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tabLst>
                <a:tab pos="539750" algn="l"/>
              </a:tabLst>
              <a:defRPr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defRPr>
                <a:solidFill>
                  <a:schemeClr val="accent2"/>
                </a:solidFill>
              </a:defRPr>
            </a:lvl3pPr>
            <a:lvl4pPr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defRPr>
                <a:solidFill>
                  <a:schemeClr val="accent2"/>
                </a:solidFill>
              </a:defRPr>
            </a:lvl4pPr>
            <a:lvl5pPr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2" name="Podnadpis 2">
            <a:extLst>
              <a:ext uri="{FF2B5EF4-FFF2-40B4-BE49-F238E27FC236}">
                <a16:creationId xmlns:a16="http://schemas.microsoft.com/office/drawing/2014/main" id="{9E8DB2A9-983A-4F42-8DD5-AD37CB0E5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32" y="255255"/>
            <a:ext cx="6927213" cy="496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EDUKACE V OBLASTI</a:t>
            </a:r>
          </a:p>
        </p:txBody>
      </p:sp>
      <p:sp>
        <p:nvSpPr>
          <p:cNvPr id="36" name="Nadpis 35">
            <a:extLst>
              <a:ext uri="{FF2B5EF4-FFF2-40B4-BE49-F238E27FC236}">
                <a16:creationId xmlns:a16="http://schemas.microsoft.com/office/drawing/2014/main" id="{350AD36E-9755-4480-AA79-89CFF6BCF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32" y="751329"/>
            <a:ext cx="8662168" cy="925071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cs-CZ" dirty="0"/>
              <a:t>MENTÁLNÍHO ZDRAVÍ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69F3208-CDC5-4B1D-B9E1-8459CB61F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331" y="1676399"/>
            <a:ext cx="8662169" cy="60019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61C4DEA7-AC4B-460C-9B03-868711EE3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2347342"/>
            <a:ext cx="6934200" cy="47148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TÉMATA:</a:t>
            </a:r>
          </a:p>
        </p:txBody>
      </p:sp>
      <p:sp>
        <p:nvSpPr>
          <p:cNvPr id="33" name="Zástupný symbol obrázku 32">
            <a:extLst>
              <a:ext uri="{FF2B5EF4-FFF2-40B4-BE49-F238E27FC236}">
                <a16:creationId xmlns:a16="http://schemas.microsoft.com/office/drawing/2014/main" id="{A7B024C8-0B00-4FB3-90D0-4DCBCA0553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0900" y="2547555"/>
            <a:ext cx="3721100" cy="4318282"/>
          </a:xfrm>
          <a:custGeom>
            <a:avLst/>
            <a:gdLst>
              <a:gd name="connsiteX0" fmla="*/ 2171700 w 3721100"/>
              <a:gd name="connsiteY0" fmla="*/ 0 h 4318282"/>
              <a:gd name="connsiteX1" fmla="*/ 3707324 w 3721100"/>
              <a:gd name="connsiteY1" fmla="*/ 636076 h 4318282"/>
              <a:gd name="connsiteX2" fmla="*/ 3721100 w 3721100"/>
              <a:gd name="connsiteY2" fmla="*/ 651234 h 4318282"/>
              <a:gd name="connsiteX3" fmla="*/ 3721100 w 3721100"/>
              <a:gd name="connsiteY3" fmla="*/ 3693066 h 4318282"/>
              <a:gd name="connsiteX4" fmla="*/ 3592916 w 3721100"/>
              <a:gd name="connsiteY4" fmla="*/ 3813826 h 4318282"/>
              <a:gd name="connsiteX5" fmla="*/ 2609373 w 3721100"/>
              <a:gd name="connsiteY5" fmla="*/ 4299279 h 4318282"/>
              <a:gd name="connsiteX6" fmla="*/ 2484858 w 3721100"/>
              <a:gd name="connsiteY6" fmla="*/ 4318282 h 4318282"/>
              <a:gd name="connsiteX7" fmla="*/ 1858542 w 3721100"/>
              <a:gd name="connsiteY7" fmla="*/ 4318282 h 4318282"/>
              <a:gd name="connsiteX8" fmla="*/ 1734027 w 3721100"/>
              <a:gd name="connsiteY8" fmla="*/ 4299279 h 4318282"/>
              <a:gd name="connsiteX9" fmla="*/ 0 w 3721100"/>
              <a:gd name="connsiteY9" fmla="*/ 2171700 h 4318282"/>
              <a:gd name="connsiteX10" fmla="*/ 2171700 w 3721100"/>
              <a:gd name="connsiteY10" fmla="*/ 0 h 431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1100" h="4318282">
                <a:moveTo>
                  <a:pt x="2171700" y="0"/>
                </a:moveTo>
                <a:cubicBezTo>
                  <a:pt x="2771398" y="0"/>
                  <a:pt x="3314323" y="243076"/>
                  <a:pt x="3707324" y="636076"/>
                </a:cubicBezTo>
                <a:lnTo>
                  <a:pt x="3721100" y="651234"/>
                </a:lnTo>
                <a:lnTo>
                  <a:pt x="3721100" y="3693066"/>
                </a:lnTo>
                <a:lnTo>
                  <a:pt x="3592916" y="3813826"/>
                </a:lnTo>
                <a:cubicBezTo>
                  <a:pt x="3317099" y="4052747"/>
                  <a:pt x="2980476" y="4223341"/>
                  <a:pt x="2609373" y="4299279"/>
                </a:cubicBezTo>
                <a:lnTo>
                  <a:pt x="2484858" y="4318282"/>
                </a:lnTo>
                <a:lnTo>
                  <a:pt x="1858542" y="4318282"/>
                </a:lnTo>
                <a:lnTo>
                  <a:pt x="1734027" y="4299279"/>
                </a:lnTo>
                <a:cubicBezTo>
                  <a:pt x="744419" y="4096777"/>
                  <a:pt x="0" y="3221172"/>
                  <a:pt x="0" y="2171700"/>
                </a:cubicBezTo>
                <a:cubicBezTo>
                  <a:pt x="0" y="972303"/>
                  <a:pt x="972303" y="0"/>
                  <a:pt x="2171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76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sah 27">
            <a:extLst>
              <a:ext uri="{FF2B5EF4-FFF2-40B4-BE49-F238E27FC236}">
                <a16:creationId xmlns:a16="http://schemas.microsoft.com/office/drawing/2014/main" id="{2277F13B-2FA8-4EB6-A5F1-FF696E45A8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74232" y="3429001"/>
            <a:ext cx="8662168" cy="2222500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0000"/>
              </a:lnSpc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tabLst>
                <a:tab pos="266700" algn="l"/>
              </a:tabLst>
              <a:defRPr sz="2000">
                <a:solidFill>
                  <a:schemeClr val="accent2"/>
                </a:solidFill>
                <a:latin typeface="+mn-lt"/>
              </a:defRPr>
            </a:lvl1pPr>
            <a:lvl2pPr marL="685800" indent="-228600"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tabLst>
                <a:tab pos="539750" algn="l"/>
              </a:tabLst>
              <a:defRPr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defRPr>
                <a:solidFill>
                  <a:schemeClr val="accent2"/>
                </a:solidFill>
              </a:defRPr>
            </a:lvl3pPr>
            <a:lvl4pPr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defRPr>
                <a:solidFill>
                  <a:schemeClr val="accent2"/>
                </a:solidFill>
              </a:defRPr>
            </a:lvl4pPr>
            <a:lvl5pPr>
              <a:buClr>
                <a:schemeClr val="bg1"/>
              </a:buClr>
              <a:buSzPct val="100000"/>
              <a:buFont typeface="Avenir Next Heavy" panose="020B0903020202020204" pitchFamily="34" charset="-18"/>
              <a:buChar char="+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E579306F-3CC2-4878-B97C-E2F617AF9C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4232" y="255255"/>
            <a:ext cx="6927213" cy="496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DE1C0801-3F86-4874-9EFC-DDD03496C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231" y="1676399"/>
            <a:ext cx="8662169" cy="60019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6" name="Zástupný text 17">
            <a:extLst>
              <a:ext uri="{FF2B5EF4-FFF2-40B4-BE49-F238E27FC236}">
                <a16:creationId xmlns:a16="http://schemas.microsoft.com/office/drawing/2014/main" id="{2CFA979F-6D7D-49D6-BD1B-7F2787468E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0" y="2957512"/>
            <a:ext cx="6934200" cy="361694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TÉMATA:</a:t>
            </a:r>
          </a:p>
        </p:txBody>
      </p:sp>
      <p:sp>
        <p:nvSpPr>
          <p:cNvPr id="17" name="Nadpis 35">
            <a:extLst>
              <a:ext uri="{FF2B5EF4-FFF2-40B4-BE49-F238E27FC236}">
                <a16:creationId xmlns:a16="http://schemas.microsoft.com/office/drawing/2014/main" id="{B5511DE9-6351-4675-9637-6E456401D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232" y="751329"/>
            <a:ext cx="8662168" cy="925071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cs-CZ" dirty="0"/>
              <a:t>MENTÁLNÍHO ZDRAVÍ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BE8A2E0A-9700-486D-B639-EB59D300DE57}"/>
              </a:ext>
            </a:extLst>
          </p:cNvPr>
          <p:cNvSpPr/>
          <p:nvPr userDrawn="1"/>
        </p:nvSpPr>
        <p:spPr>
          <a:xfrm>
            <a:off x="0" y="0"/>
            <a:ext cx="1803400" cy="2197100"/>
          </a:xfrm>
          <a:custGeom>
            <a:avLst/>
            <a:gdLst>
              <a:gd name="connsiteX0" fmla="*/ 0 w 1803400"/>
              <a:gd name="connsiteY0" fmla="*/ 0 h 2197100"/>
              <a:gd name="connsiteX1" fmla="*/ 1419571 w 1803400"/>
              <a:gd name="connsiteY1" fmla="*/ 0 h 2197100"/>
              <a:gd name="connsiteX2" fmla="*/ 1427706 w 1803400"/>
              <a:gd name="connsiteY2" fmla="*/ 7394 h 2197100"/>
              <a:gd name="connsiteX3" fmla="*/ 1803400 w 1803400"/>
              <a:gd name="connsiteY3" fmla="*/ 914400 h 2197100"/>
              <a:gd name="connsiteX4" fmla="*/ 520700 w 1803400"/>
              <a:gd name="connsiteY4" fmla="*/ 2197100 h 2197100"/>
              <a:gd name="connsiteX5" fmla="*/ 21415 w 1803400"/>
              <a:gd name="connsiteY5" fmla="*/ 2096299 h 2197100"/>
              <a:gd name="connsiteX6" fmla="*/ 0 w 1803400"/>
              <a:gd name="connsiteY6" fmla="*/ 2085983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400" h="2197100">
                <a:moveTo>
                  <a:pt x="0" y="0"/>
                </a:moveTo>
                <a:lnTo>
                  <a:pt x="1419571" y="0"/>
                </a:lnTo>
                <a:lnTo>
                  <a:pt x="1427706" y="7394"/>
                </a:lnTo>
                <a:cubicBezTo>
                  <a:pt x="1659829" y="239517"/>
                  <a:pt x="1803400" y="560192"/>
                  <a:pt x="1803400" y="914400"/>
                </a:cubicBezTo>
                <a:cubicBezTo>
                  <a:pt x="1803400" y="1622816"/>
                  <a:pt x="1229116" y="2197100"/>
                  <a:pt x="520700" y="2197100"/>
                </a:cubicBezTo>
                <a:cubicBezTo>
                  <a:pt x="343596" y="2197100"/>
                  <a:pt x="174875" y="2161207"/>
                  <a:pt x="21415" y="2096299"/>
                </a:cubicBezTo>
                <a:lnTo>
                  <a:pt x="0" y="20859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DB1640D4-20DE-4E24-8A36-E4B93E33A24A}"/>
              </a:ext>
            </a:extLst>
          </p:cNvPr>
          <p:cNvSpPr/>
          <p:nvPr userDrawn="1"/>
        </p:nvSpPr>
        <p:spPr>
          <a:xfrm rot="10800000">
            <a:off x="11053050" y="4373702"/>
            <a:ext cx="1138950" cy="1387594"/>
          </a:xfrm>
          <a:custGeom>
            <a:avLst/>
            <a:gdLst>
              <a:gd name="connsiteX0" fmla="*/ 0 w 1803400"/>
              <a:gd name="connsiteY0" fmla="*/ 0 h 2197100"/>
              <a:gd name="connsiteX1" fmla="*/ 1419571 w 1803400"/>
              <a:gd name="connsiteY1" fmla="*/ 0 h 2197100"/>
              <a:gd name="connsiteX2" fmla="*/ 1427706 w 1803400"/>
              <a:gd name="connsiteY2" fmla="*/ 7394 h 2197100"/>
              <a:gd name="connsiteX3" fmla="*/ 1803400 w 1803400"/>
              <a:gd name="connsiteY3" fmla="*/ 914400 h 2197100"/>
              <a:gd name="connsiteX4" fmla="*/ 520700 w 1803400"/>
              <a:gd name="connsiteY4" fmla="*/ 2197100 h 2197100"/>
              <a:gd name="connsiteX5" fmla="*/ 21415 w 1803400"/>
              <a:gd name="connsiteY5" fmla="*/ 2096299 h 2197100"/>
              <a:gd name="connsiteX6" fmla="*/ 0 w 1803400"/>
              <a:gd name="connsiteY6" fmla="*/ 2085983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400" h="2197100">
                <a:moveTo>
                  <a:pt x="0" y="0"/>
                </a:moveTo>
                <a:lnTo>
                  <a:pt x="1419571" y="0"/>
                </a:lnTo>
                <a:lnTo>
                  <a:pt x="1427706" y="7394"/>
                </a:lnTo>
                <a:cubicBezTo>
                  <a:pt x="1659829" y="239517"/>
                  <a:pt x="1803400" y="560192"/>
                  <a:pt x="1803400" y="914400"/>
                </a:cubicBezTo>
                <a:cubicBezTo>
                  <a:pt x="1803400" y="1622816"/>
                  <a:pt x="1229116" y="2197100"/>
                  <a:pt x="520700" y="2197100"/>
                </a:cubicBezTo>
                <a:cubicBezTo>
                  <a:pt x="343596" y="2197100"/>
                  <a:pt x="174875" y="2161207"/>
                  <a:pt x="21415" y="2096299"/>
                </a:cubicBezTo>
                <a:lnTo>
                  <a:pt x="0" y="208598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98EA8353-4742-413C-BCAA-F5471DE39E57}"/>
              </a:ext>
            </a:extLst>
          </p:cNvPr>
          <p:cNvSpPr/>
          <p:nvPr userDrawn="1"/>
        </p:nvSpPr>
        <p:spPr>
          <a:xfrm>
            <a:off x="0" y="858265"/>
            <a:ext cx="2980388" cy="5181600"/>
          </a:xfrm>
          <a:custGeom>
            <a:avLst/>
            <a:gdLst>
              <a:gd name="connsiteX0" fmla="*/ 389588 w 2980388"/>
              <a:gd name="connsiteY0" fmla="*/ 0 h 5181600"/>
              <a:gd name="connsiteX1" fmla="*/ 2980388 w 2980388"/>
              <a:gd name="connsiteY1" fmla="*/ 2590800 h 5181600"/>
              <a:gd name="connsiteX2" fmla="*/ 389588 w 2980388"/>
              <a:gd name="connsiteY2" fmla="*/ 5181600 h 5181600"/>
              <a:gd name="connsiteX3" fmla="*/ 124694 w 2980388"/>
              <a:gd name="connsiteY3" fmla="*/ 5168224 h 5181600"/>
              <a:gd name="connsiteX4" fmla="*/ 0 w 2980388"/>
              <a:gd name="connsiteY4" fmla="*/ 5149194 h 5181600"/>
              <a:gd name="connsiteX5" fmla="*/ 0 w 2980388"/>
              <a:gd name="connsiteY5" fmla="*/ 32407 h 5181600"/>
              <a:gd name="connsiteX6" fmla="*/ 124694 w 2980388"/>
              <a:gd name="connsiteY6" fmla="*/ 13376 h 5181600"/>
              <a:gd name="connsiteX7" fmla="*/ 389588 w 2980388"/>
              <a:gd name="connsiteY7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0388" h="5181600">
                <a:moveTo>
                  <a:pt x="389588" y="0"/>
                </a:moveTo>
                <a:cubicBezTo>
                  <a:pt x="1820447" y="0"/>
                  <a:pt x="2980388" y="1159941"/>
                  <a:pt x="2980388" y="2590800"/>
                </a:cubicBezTo>
                <a:cubicBezTo>
                  <a:pt x="2980388" y="4021659"/>
                  <a:pt x="1820447" y="5181600"/>
                  <a:pt x="389588" y="5181600"/>
                </a:cubicBezTo>
                <a:cubicBezTo>
                  <a:pt x="300159" y="5181600"/>
                  <a:pt x="211789" y="5177069"/>
                  <a:pt x="124694" y="5168224"/>
                </a:cubicBezTo>
                <a:lnTo>
                  <a:pt x="0" y="5149194"/>
                </a:lnTo>
                <a:lnTo>
                  <a:pt x="0" y="32407"/>
                </a:lnTo>
                <a:lnTo>
                  <a:pt x="124694" y="13376"/>
                </a:lnTo>
                <a:cubicBezTo>
                  <a:pt x="211789" y="4531"/>
                  <a:pt x="300159" y="0"/>
                  <a:pt x="38958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9" name="Zástupný symbol obrázku 28">
            <a:extLst>
              <a:ext uri="{FF2B5EF4-FFF2-40B4-BE49-F238E27FC236}">
                <a16:creationId xmlns:a16="http://schemas.microsoft.com/office/drawing/2014/main" id="{1AEDF7A6-3900-41E8-80DC-28BBF74F35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14234"/>
            <a:ext cx="2689140" cy="4638235"/>
          </a:xfrm>
          <a:custGeom>
            <a:avLst/>
            <a:gdLst>
              <a:gd name="connsiteX0" fmla="*/ 351517 w 2689140"/>
              <a:gd name="connsiteY0" fmla="*/ 0 h 4638235"/>
              <a:gd name="connsiteX1" fmla="*/ 2689140 w 2689140"/>
              <a:gd name="connsiteY1" fmla="*/ 2337624 h 4638235"/>
              <a:gd name="connsiteX2" fmla="*/ 822629 w 2689140"/>
              <a:gd name="connsiteY2" fmla="*/ 4627755 h 4638235"/>
              <a:gd name="connsiteX3" fmla="*/ 753960 w 2689140"/>
              <a:gd name="connsiteY3" fmla="*/ 4638235 h 4638235"/>
              <a:gd name="connsiteX4" fmla="*/ 0 w 2689140"/>
              <a:gd name="connsiteY4" fmla="*/ 4638235 h 4638235"/>
              <a:gd name="connsiteX5" fmla="*/ 0 w 2689140"/>
              <a:gd name="connsiteY5" fmla="*/ 29240 h 4638235"/>
              <a:gd name="connsiteX6" fmla="*/ 112509 w 2689140"/>
              <a:gd name="connsiteY6" fmla="*/ 12069 h 4638235"/>
              <a:gd name="connsiteX7" fmla="*/ 351517 w 2689140"/>
              <a:gd name="connsiteY7" fmla="*/ 0 h 463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140" h="4638235">
                <a:moveTo>
                  <a:pt x="351517" y="0"/>
                </a:moveTo>
                <a:cubicBezTo>
                  <a:pt x="1642550" y="0"/>
                  <a:pt x="2689140" y="1046590"/>
                  <a:pt x="2689140" y="2337624"/>
                </a:cubicBezTo>
                <a:cubicBezTo>
                  <a:pt x="2689140" y="3467278"/>
                  <a:pt x="1887845" y="4409780"/>
                  <a:pt x="822629" y="4627755"/>
                </a:cubicBezTo>
                <a:lnTo>
                  <a:pt x="753960" y="4638235"/>
                </a:lnTo>
                <a:lnTo>
                  <a:pt x="0" y="4638235"/>
                </a:lnTo>
                <a:lnTo>
                  <a:pt x="0" y="29240"/>
                </a:lnTo>
                <a:lnTo>
                  <a:pt x="112509" y="12069"/>
                </a:lnTo>
                <a:cubicBezTo>
                  <a:pt x="191093" y="4088"/>
                  <a:pt x="270827" y="0"/>
                  <a:pt x="351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79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26F03A7-7C90-4FF2-9BA2-9773E4E4FC4B}"/>
              </a:ext>
            </a:extLst>
          </p:cNvPr>
          <p:cNvSpPr/>
          <p:nvPr userDrawn="1"/>
        </p:nvSpPr>
        <p:spPr>
          <a:xfrm>
            <a:off x="990600" y="1395274"/>
            <a:ext cx="5105400" cy="4067452"/>
          </a:xfrm>
          <a:prstGeom prst="roundRect">
            <a:avLst/>
          </a:prstGeom>
          <a:solidFill>
            <a:srgbClr val="DCE9EB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D520A2-308D-454F-A4C6-6D577BCD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651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50505C3-C64F-4AE8-9082-0809878AA0F6}"/>
              </a:ext>
            </a:extLst>
          </p:cNvPr>
          <p:cNvSpPr/>
          <p:nvPr userDrawn="1"/>
        </p:nvSpPr>
        <p:spPr>
          <a:xfrm>
            <a:off x="2622184" y="1408650"/>
            <a:ext cx="1797416" cy="1774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74701C-81B8-453E-B219-5CB8022EC0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6779" y="3279080"/>
            <a:ext cx="4429019" cy="488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E1EEDC3-C20E-4EB2-9B17-6071714D3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778" y="3767175"/>
            <a:ext cx="4429019" cy="15233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None/>
              <a:defRPr sz="16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247B5FE5-F998-4DD2-8B8E-165E6297061B}"/>
              </a:ext>
            </a:extLst>
          </p:cNvPr>
          <p:cNvSpPr/>
          <p:nvPr userDrawn="1"/>
        </p:nvSpPr>
        <p:spPr>
          <a:xfrm>
            <a:off x="2" y="3767174"/>
            <a:ext cx="749600" cy="1695552"/>
          </a:xfrm>
          <a:custGeom>
            <a:avLst/>
            <a:gdLst>
              <a:gd name="connsiteX0" fmla="*/ 0 w 901507"/>
              <a:gd name="connsiteY0" fmla="*/ 0 h 1846134"/>
              <a:gd name="connsiteX1" fmla="*/ 901507 w 901507"/>
              <a:gd name="connsiteY1" fmla="*/ 923067 h 1846134"/>
              <a:gd name="connsiteX2" fmla="*/ 0 w 901507"/>
              <a:gd name="connsiteY2" fmla="*/ 1846134 h 184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507" h="1846134">
                <a:moveTo>
                  <a:pt x="0" y="0"/>
                </a:moveTo>
                <a:cubicBezTo>
                  <a:pt x="497889" y="0"/>
                  <a:pt x="901507" y="413271"/>
                  <a:pt x="901507" y="923067"/>
                </a:cubicBezTo>
                <a:cubicBezTo>
                  <a:pt x="901507" y="1432863"/>
                  <a:pt x="497889" y="1846134"/>
                  <a:pt x="0" y="1846134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CB741E04-F1F8-4423-B91E-78CA3D9C4750}"/>
              </a:ext>
            </a:extLst>
          </p:cNvPr>
          <p:cNvSpPr/>
          <p:nvPr userDrawn="1"/>
        </p:nvSpPr>
        <p:spPr>
          <a:xfrm>
            <a:off x="2" y="4747602"/>
            <a:ext cx="1002880" cy="1794391"/>
          </a:xfrm>
          <a:custGeom>
            <a:avLst/>
            <a:gdLst>
              <a:gd name="connsiteX0" fmla="*/ 152304 w 1206115"/>
              <a:gd name="connsiteY0" fmla="*/ 0 h 2158026"/>
              <a:gd name="connsiteX1" fmla="*/ 1206115 w 1206115"/>
              <a:gd name="connsiteY1" fmla="*/ 1079013 h 2158026"/>
              <a:gd name="connsiteX2" fmla="*/ 152304 w 1206115"/>
              <a:gd name="connsiteY2" fmla="*/ 2158026 h 2158026"/>
              <a:gd name="connsiteX3" fmla="*/ 44558 w 1206115"/>
              <a:gd name="connsiteY3" fmla="*/ 2152455 h 2158026"/>
              <a:gd name="connsiteX4" fmla="*/ 0 w 1206115"/>
              <a:gd name="connsiteY4" fmla="*/ 2145492 h 2158026"/>
              <a:gd name="connsiteX5" fmla="*/ 0 w 1206115"/>
              <a:gd name="connsiteY5" fmla="*/ 12534 h 2158026"/>
              <a:gd name="connsiteX6" fmla="*/ 44558 w 1206115"/>
              <a:gd name="connsiteY6" fmla="*/ 5571 h 2158026"/>
              <a:gd name="connsiteX7" fmla="*/ 152304 w 1206115"/>
              <a:gd name="connsiteY7" fmla="*/ 0 h 215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115" h="2158026">
                <a:moveTo>
                  <a:pt x="152304" y="0"/>
                </a:moveTo>
                <a:cubicBezTo>
                  <a:pt x="734308" y="0"/>
                  <a:pt x="1206115" y="483091"/>
                  <a:pt x="1206115" y="1079013"/>
                </a:cubicBezTo>
                <a:cubicBezTo>
                  <a:pt x="1206115" y="1674935"/>
                  <a:pt x="734308" y="2158026"/>
                  <a:pt x="152304" y="2158026"/>
                </a:cubicBezTo>
                <a:cubicBezTo>
                  <a:pt x="115929" y="2158026"/>
                  <a:pt x="79984" y="2156139"/>
                  <a:pt x="44558" y="2152455"/>
                </a:cubicBezTo>
                <a:lnTo>
                  <a:pt x="0" y="2145492"/>
                </a:lnTo>
                <a:lnTo>
                  <a:pt x="0" y="12534"/>
                </a:lnTo>
                <a:lnTo>
                  <a:pt x="44558" y="5571"/>
                </a:lnTo>
                <a:cubicBezTo>
                  <a:pt x="79984" y="1887"/>
                  <a:pt x="115929" y="0"/>
                  <a:pt x="152304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F7EAAAB1-F71C-4109-8669-93D328D42392}"/>
              </a:ext>
            </a:extLst>
          </p:cNvPr>
          <p:cNvSpPr/>
          <p:nvPr userDrawn="1"/>
        </p:nvSpPr>
        <p:spPr>
          <a:xfrm>
            <a:off x="6270926" y="1408650"/>
            <a:ext cx="5105400" cy="4067452"/>
          </a:xfrm>
          <a:prstGeom prst="roundRect">
            <a:avLst/>
          </a:prstGeom>
          <a:solidFill>
            <a:srgbClr val="DCE9EB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7AC814DD-2D61-47A4-A28A-8494100D3D6B}"/>
              </a:ext>
            </a:extLst>
          </p:cNvPr>
          <p:cNvSpPr/>
          <p:nvPr userDrawn="1"/>
        </p:nvSpPr>
        <p:spPr>
          <a:xfrm>
            <a:off x="7902510" y="1422026"/>
            <a:ext cx="1797416" cy="1774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1228AEC7-3860-443E-98B8-455D986F3CC1}"/>
              </a:ext>
            </a:extLst>
          </p:cNvPr>
          <p:cNvSpPr/>
          <p:nvPr userDrawn="1"/>
        </p:nvSpPr>
        <p:spPr>
          <a:xfrm rot="5400000">
            <a:off x="10782607" y="-140007"/>
            <a:ext cx="1282646" cy="1562660"/>
          </a:xfrm>
          <a:custGeom>
            <a:avLst/>
            <a:gdLst>
              <a:gd name="connsiteX0" fmla="*/ 0 w 1803400"/>
              <a:gd name="connsiteY0" fmla="*/ 0 h 2197100"/>
              <a:gd name="connsiteX1" fmla="*/ 1419571 w 1803400"/>
              <a:gd name="connsiteY1" fmla="*/ 0 h 2197100"/>
              <a:gd name="connsiteX2" fmla="*/ 1427706 w 1803400"/>
              <a:gd name="connsiteY2" fmla="*/ 7394 h 2197100"/>
              <a:gd name="connsiteX3" fmla="*/ 1803400 w 1803400"/>
              <a:gd name="connsiteY3" fmla="*/ 914400 h 2197100"/>
              <a:gd name="connsiteX4" fmla="*/ 520700 w 1803400"/>
              <a:gd name="connsiteY4" fmla="*/ 2197100 h 2197100"/>
              <a:gd name="connsiteX5" fmla="*/ 21415 w 1803400"/>
              <a:gd name="connsiteY5" fmla="*/ 2096299 h 2197100"/>
              <a:gd name="connsiteX6" fmla="*/ 0 w 1803400"/>
              <a:gd name="connsiteY6" fmla="*/ 2085983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400" h="2197100">
                <a:moveTo>
                  <a:pt x="0" y="0"/>
                </a:moveTo>
                <a:lnTo>
                  <a:pt x="1419571" y="0"/>
                </a:lnTo>
                <a:lnTo>
                  <a:pt x="1427706" y="7394"/>
                </a:lnTo>
                <a:cubicBezTo>
                  <a:pt x="1659829" y="239517"/>
                  <a:pt x="1803400" y="560192"/>
                  <a:pt x="1803400" y="914400"/>
                </a:cubicBezTo>
                <a:cubicBezTo>
                  <a:pt x="1803400" y="1622816"/>
                  <a:pt x="1229116" y="2197100"/>
                  <a:pt x="520700" y="2197100"/>
                </a:cubicBezTo>
                <a:cubicBezTo>
                  <a:pt x="343596" y="2197100"/>
                  <a:pt x="174875" y="2161207"/>
                  <a:pt x="21415" y="2096299"/>
                </a:cubicBezTo>
                <a:lnTo>
                  <a:pt x="0" y="208598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7" name="Zástupný text 5">
            <a:extLst>
              <a:ext uri="{FF2B5EF4-FFF2-40B4-BE49-F238E27FC236}">
                <a16:creationId xmlns:a16="http://schemas.microsoft.com/office/drawing/2014/main" id="{BAD505CA-29F4-48E6-BE36-5B37AA4A5B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7491" y="3279079"/>
            <a:ext cx="4429019" cy="488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33" name="Zástupný text 7">
            <a:extLst>
              <a:ext uri="{FF2B5EF4-FFF2-40B4-BE49-F238E27FC236}">
                <a16:creationId xmlns:a16="http://schemas.microsoft.com/office/drawing/2014/main" id="{24999CA6-DC99-478B-A364-6C0F1E76A5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17490" y="3767174"/>
            <a:ext cx="4429019" cy="15233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None/>
              <a:defRPr sz="16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60C43954-7694-437A-9413-BA142B41C4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96992" y="1845051"/>
            <a:ext cx="1447800" cy="9334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4" name="Zástupný symbol obrázku 8">
            <a:extLst>
              <a:ext uri="{FF2B5EF4-FFF2-40B4-BE49-F238E27FC236}">
                <a16:creationId xmlns:a16="http://schemas.microsoft.com/office/drawing/2014/main" id="{51DC46E3-9B97-4BFE-879E-3453C1D800A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9726" y="1845051"/>
            <a:ext cx="1447800" cy="9334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05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520A2-308D-454F-A4C6-6D577BCD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651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5" name="Podnadpis 2">
            <a:extLst>
              <a:ext uri="{FF2B5EF4-FFF2-40B4-BE49-F238E27FC236}">
                <a16:creationId xmlns:a16="http://schemas.microsoft.com/office/drawing/2014/main" id="{4307C472-0063-473C-BA50-4DCFA9DDC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330266"/>
            <a:ext cx="10515599" cy="746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D92324FF-1494-4090-91DF-EA363DFC1C0E}"/>
              </a:ext>
            </a:extLst>
          </p:cNvPr>
          <p:cNvSpPr/>
          <p:nvPr userDrawn="1"/>
        </p:nvSpPr>
        <p:spPr>
          <a:xfrm>
            <a:off x="11123816" y="4717587"/>
            <a:ext cx="1079649" cy="1949913"/>
          </a:xfrm>
          <a:custGeom>
            <a:avLst/>
            <a:gdLst>
              <a:gd name="connsiteX0" fmla="*/ 1480931 w 1639956"/>
              <a:gd name="connsiteY0" fmla="*/ 0 h 2961862"/>
              <a:gd name="connsiteX1" fmla="*/ 1632348 w 1639956"/>
              <a:gd name="connsiteY1" fmla="*/ 7646 h 2961862"/>
              <a:gd name="connsiteX2" fmla="*/ 1639956 w 1639956"/>
              <a:gd name="connsiteY2" fmla="*/ 8807 h 2961862"/>
              <a:gd name="connsiteX3" fmla="*/ 1639956 w 1639956"/>
              <a:gd name="connsiteY3" fmla="*/ 2953055 h 2961862"/>
              <a:gd name="connsiteX4" fmla="*/ 1632348 w 1639956"/>
              <a:gd name="connsiteY4" fmla="*/ 2954216 h 2961862"/>
              <a:gd name="connsiteX5" fmla="*/ 1480931 w 1639956"/>
              <a:gd name="connsiteY5" fmla="*/ 2961862 h 2961862"/>
              <a:gd name="connsiteX6" fmla="*/ 0 w 1639956"/>
              <a:gd name="connsiteY6" fmla="*/ 1480931 h 2961862"/>
              <a:gd name="connsiteX7" fmla="*/ 1480931 w 1639956"/>
              <a:gd name="connsiteY7" fmla="*/ 0 h 296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9956" h="2961862">
                <a:moveTo>
                  <a:pt x="1480931" y="0"/>
                </a:moveTo>
                <a:cubicBezTo>
                  <a:pt x="1532050" y="0"/>
                  <a:pt x="1582563" y="2590"/>
                  <a:pt x="1632348" y="7646"/>
                </a:cubicBezTo>
                <a:lnTo>
                  <a:pt x="1639956" y="8807"/>
                </a:lnTo>
                <a:lnTo>
                  <a:pt x="1639956" y="2953055"/>
                </a:lnTo>
                <a:lnTo>
                  <a:pt x="1632348" y="2954216"/>
                </a:lnTo>
                <a:cubicBezTo>
                  <a:pt x="1582563" y="2959272"/>
                  <a:pt x="1532050" y="2961862"/>
                  <a:pt x="1480931" y="2961862"/>
                </a:cubicBezTo>
                <a:cubicBezTo>
                  <a:pt x="663035" y="2961862"/>
                  <a:pt x="0" y="2298827"/>
                  <a:pt x="0" y="1480931"/>
                </a:cubicBezTo>
                <a:cubicBezTo>
                  <a:pt x="0" y="663035"/>
                  <a:pt x="663035" y="0"/>
                  <a:pt x="1480931" y="0"/>
                </a:cubicBezTo>
                <a:close/>
              </a:path>
            </a:pathLst>
          </a:custGeom>
          <a:solidFill>
            <a:srgbClr val="0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8" name="Volný tvar: obrazec 47">
            <a:extLst>
              <a:ext uri="{FF2B5EF4-FFF2-40B4-BE49-F238E27FC236}">
                <a16:creationId xmlns:a16="http://schemas.microsoft.com/office/drawing/2014/main" id="{F453D8CA-0FE3-4E9D-BC31-26FE2918DB57}"/>
              </a:ext>
            </a:extLst>
          </p:cNvPr>
          <p:cNvSpPr/>
          <p:nvPr userDrawn="1"/>
        </p:nvSpPr>
        <p:spPr>
          <a:xfrm>
            <a:off x="0" y="0"/>
            <a:ext cx="1600200" cy="1475926"/>
          </a:xfrm>
          <a:custGeom>
            <a:avLst/>
            <a:gdLst>
              <a:gd name="connsiteX0" fmla="*/ 0 w 1962364"/>
              <a:gd name="connsiteY0" fmla="*/ 0 h 1809964"/>
              <a:gd name="connsiteX1" fmla="*/ 1893680 w 1962364"/>
              <a:gd name="connsiteY1" fmla="*/ 0 h 1809964"/>
              <a:gd name="connsiteX2" fmla="*/ 1900267 w 1962364"/>
              <a:gd name="connsiteY2" fmla="*/ 17996 h 1809964"/>
              <a:gd name="connsiteX3" fmla="*/ 1962364 w 1962364"/>
              <a:gd name="connsiteY3" fmla="*/ 428732 h 1809964"/>
              <a:gd name="connsiteX4" fmla="*/ 581132 w 1962364"/>
              <a:gd name="connsiteY4" fmla="*/ 1809964 h 1809964"/>
              <a:gd name="connsiteX5" fmla="*/ 43494 w 1962364"/>
              <a:gd name="connsiteY5" fmla="*/ 1701420 h 1809964"/>
              <a:gd name="connsiteX6" fmla="*/ 0 w 1962364"/>
              <a:gd name="connsiteY6" fmla="*/ 1680468 h 18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364" h="1809964">
                <a:moveTo>
                  <a:pt x="0" y="0"/>
                </a:moveTo>
                <a:lnTo>
                  <a:pt x="1893680" y="0"/>
                </a:lnTo>
                <a:lnTo>
                  <a:pt x="1900267" y="17996"/>
                </a:lnTo>
                <a:cubicBezTo>
                  <a:pt x="1940623" y="147747"/>
                  <a:pt x="1962364" y="285701"/>
                  <a:pt x="1962364" y="428732"/>
                </a:cubicBezTo>
                <a:cubicBezTo>
                  <a:pt x="1962364" y="1191565"/>
                  <a:pt x="1343965" y="1809964"/>
                  <a:pt x="581132" y="1809964"/>
                </a:cubicBezTo>
                <a:cubicBezTo>
                  <a:pt x="390424" y="1809964"/>
                  <a:pt x="208743" y="1771314"/>
                  <a:pt x="43494" y="1701420"/>
                </a:cubicBezTo>
                <a:lnTo>
                  <a:pt x="0" y="168046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50505C3-C64F-4AE8-9082-0809878AA0F6}"/>
              </a:ext>
            </a:extLst>
          </p:cNvPr>
          <p:cNvSpPr/>
          <p:nvPr userDrawn="1"/>
        </p:nvSpPr>
        <p:spPr>
          <a:xfrm>
            <a:off x="223847" y="2378479"/>
            <a:ext cx="2679700" cy="2679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74701C-81B8-453E-B219-5CB8022EC0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7200" y="2378075"/>
            <a:ext cx="3098800" cy="601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E1EEDC3-C20E-4EB2-9B17-6071714D3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7200" y="3136900"/>
            <a:ext cx="3098800" cy="2222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28" name="Zástupný text 5">
            <a:extLst>
              <a:ext uri="{FF2B5EF4-FFF2-40B4-BE49-F238E27FC236}">
                <a16:creationId xmlns:a16="http://schemas.microsoft.com/office/drawing/2014/main" id="{FE86A077-67CB-4F12-B45E-AE802531B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7752" y="2365375"/>
            <a:ext cx="3424247" cy="601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29" name="Zástupný text 7">
            <a:extLst>
              <a:ext uri="{FF2B5EF4-FFF2-40B4-BE49-F238E27FC236}">
                <a16:creationId xmlns:a16="http://schemas.microsoft.com/office/drawing/2014/main" id="{9EC528D7-5763-4005-BC2F-5A7D07203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753" y="3124200"/>
            <a:ext cx="3098800" cy="2222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cs-CZ" dirty="0"/>
              <a:t>Po kliknutí</a:t>
            </a:r>
          </a:p>
        </p:txBody>
      </p:sp>
      <p:sp>
        <p:nvSpPr>
          <p:cNvPr id="37" name="Zástupný symbol obrázku 36">
            <a:extLst>
              <a:ext uri="{FF2B5EF4-FFF2-40B4-BE49-F238E27FC236}">
                <a16:creationId xmlns:a16="http://schemas.microsoft.com/office/drawing/2014/main" id="{19BE60E8-E70E-40C3-B6AA-AC246A38F4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309" y="2509799"/>
            <a:ext cx="2390775" cy="2391660"/>
          </a:xfrm>
          <a:custGeom>
            <a:avLst/>
            <a:gdLst>
              <a:gd name="connsiteX0" fmla="*/ 1195388 w 2390775"/>
              <a:gd name="connsiteY0" fmla="*/ 0 h 2391660"/>
              <a:gd name="connsiteX1" fmla="*/ 2385245 w 2390775"/>
              <a:gd name="connsiteY1" fmla="*/ 1073745 h 2391660"/>
              <a:gd name="connsiteX2" fmla="*/ 2390775 w 2390775"/>
              <a:gd name="connsiteY2" fmla="*/ 1183259 h 2391660"/>
              <a:gd name="connsiteX3" fmla="*/ 2390775 w 2390775"/>
              <a:gd name="connsiteY3" fmla="*/ 1208805 h 2391660"/>
              <a:gd name="connsiteX4" fmla="*/ 2385245 w 2390775"/>
              <a:gd name="connsiteY4" fmla="*/ 1318319 h 2391660"/>
              <a:gd name="connsiteX5" fmla="*/ 1317675 w 2390775"/>
              <a:gd name="connsiteY5" fmla="*/ 2385889 h 2391660"/>
              <a:gd name="connsiteX6" fmla="*/ 1203389 w 2390775"/>
              <a:gd name="connsiteY6" fmla="*/ 2391660 h 2391660"/>
              <a:gd name="connsiteX7" fmla="*/ 1187387 w 2390775"/>
              <a:gd name="connsiteY7" fmla="*/ 2391660 h 2391660"/>
              <a:gd name="connsiteX8" fmla="*/ 1073101 w 2390775"/>
              <a:gd name="connsiteY8" fmla="*/ 2385889 h 2391660"/>
              <a:gd name="connsiteX9" fmla="*/ 5531 w 2390775"/>
              <a:gd name="connsiteY9" fmla="*/ 1318319 h 2391660"/>
              <a:gd name="connsiteX10" fmla="*/ 0 w 2390775"/>
              <a:gd name="connsiteY10" fmla="*/ 1208785 h 2391660"/>
              <a:gd name="connsiteX11" fmla="*/ 0 w 2390775"/>
              <a:gd name="connsiteY11" fmla="*/ 1183279 h 2391660"/>
              <a:gd name="connsiteX12" fmla="*/ 5531 w 2390775"/>
              <a:gd name="connsiteY12" fmla="*/ 1073745 h 2391660"/>
              <a:gd name="connsiteX13" fmla="*/ 1195388 w 2390775"/>
              <a:gd name="connsiteY13" fmla="*/ 0 h 239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0775" h="2391660">
                <a:moveTo>
                  <a:pt x="1195388" y="0"/>
                </a:moveTo>
                <a:cubicBezTo>
                  <a:pt x="1814654" y="0"/>
                  <a:pt x="2323996" y="470639"/>
                  <a:pt x="2385245" y="1073745"/>
                </a:cubicBezTo>
                <a:lnTo>
                  <a:pt x="2390775" y="1183259"/>
                </a:lnTo>
                <a:lnTo>
                  <a:pt x="2390775" y="1208805"/>
                </a:lnTo>
                <a:lnTo>
                  <a:pt x="2385245" y="1318319"/>
                </a:lnTo>
                <a:cubicBezTo>
                  <a:pt x="2328079" y="1881219"/>
                  <a:pt x="1880574" y="2328724"/>
                  <a:pt x="1317675" y="2385889"/>
                </a:cubicBezTo>
                <a:lnTo>
                  <a:pt x="1203389" y="2391660"/>
                </a:lnTo>
                <a:lnTo>
                  <a:pt x="1187387" y="2391660"/>
                </a:lnTo>
                <a:lnTo>
                  <a:pt x="1073101" y="2385889"/>
                </a:lnTo>
                <a:cubicBezTo>
                  <a:pt x="510202" y="2328724"/>
                  <a:pt x="62697" y="1881219"/>
                  <a:pt x="5531" y="1318319"/>
                </a:cubicBezTo>
                <a:lnTo>
                  <a:pt x="0" y="1208785"/>
                </a:lnTo>
                <a:lnTo>
                  <a:pt x="0" y="1183279"/>
                </a:lnTo>
                <a:lnTo>
                  <a:pt x="5531" y="1073745"/>
                </a:lnTo>
                <a:cubicBezTo>
                  <a:pt x="66780" y="470639"/>
                  <a:pt x="576123" y="0"/>
                  <a:pt x="1195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61B90DA7-DE38-42E9-8EA8-0456A65F525A}"/>
              </a:ext>
            </a:extLst>
          </p:cNvPr>
          <p:cNvSpPr/>
          <p:nvPr userDrawn="1"/>
        </p:nvSpPr>
        <p:spPr>
          <a:xfrm>
            <a:off x="5981988" y="2351972"/>
            <a:ext cx="2679700" cy="2679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Zástupný symbol obrázku 43">
            <a:extLst>
              <a:ext uri="{FF2B5EF4-FFF2-40B4-BE49-F238E27FC236}">
                <a16:creationId xmlns:a16="http://schemas.microsoft.com/office/drawing/2014/main" id="{00D95E1D-4E50-4D7E-A3E4-B4E4DAC6D7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50" y="2483292"/>
            <a:ext cx="2390775" cy="2391660"/>
          </a:xfrm>
          <a:custGeom>
            <a:avLst/>
            <a:gdLst>
              <a:gd name="connsiteX0" fmla="*/ 1195388 w 2390775"/>
              <a:gd name="connsiteY0" fmla="*/ 0 h 2391660"/>
              <a:gd name="connsiteX1" fmla="*/ 2385245 w 2390775"/>
              <a:gd name="connsiteY1" fmla="*/ 1073745 h 2391660"/>
              <a:gd name="connsiteX2" fmla="*/ 2390775 w 2390775"/>
              <a:gd name="connsiteY2" fmla="*/ 1183259 h 2391660"/>
              <a:gd name="connsiteX3" fmla="*/ 2390775 w 2390775"/>
              <a:gd name="connsiteY3" fmla="*/ 1208805 h 2391660"/>
              <a:gd name="connsiteX4" fmla="*/ 2385245 w 2390775"/>
              <a:gd name="connsiteY4" fmla="*/ 1318319 h 2391660"/>
              <a:gd name="connsiteX5" fmla="*/ 1317675 w 2390775"/>
              <a:gd name="connsiteY5" fmla="*/ 2385889 h 2391660"/>
              <a:gd name="connsiteX6" fmla="*/ 1203389 w 2390775"/>
              <a:gd name="connsiteY6" fmla="*/ 2391660 h 2391660"/>
              <a:gd name="connsiteX7" fmla="*/ 1187387 w 2390775"/>
              <a:gd name="connsiteY7" fmla="*/ 2391660 h 2391660"/>
              <a:gd name="connsiteX8" fmla="*/ 1073101 w 2390775"/>
              <a:gd name="connsiteY8" fmla="*/ 2385889 h 2391660"/>
              <a:gd name="connsiteX9" fmla="*/ 5531 w 2390775"/>
              <a:gd name="connsiteY9" fmla="*/ 1318319 h 2391660"/>
              <a:gd name="connsiteX10" fmla="*/ 0 w 2390775"/>
              <a:gd name="connsiteY10" fmla="*/ 1208785 h 2391660"/>
              <a:gd name="connsiteX11" fmla="*/ 0 w 2390775"/>
              <a:gd name="connsiteY11" fmla="*/ 1183279 h 2391660"/>
              <a:gd name="connsiteX12" fmla="*/ 5531 w 2390775"/>
              <a:gd name="connsiteY12" fmla="*/ 1073745 h 2391660"/>
              <a:gd name="connsiteX13" fmla="*/ 1195388 w 2390775"/>
              <a:gd name="connsiteY13" fmla="*/ 0 h 239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0775" h="2391660">
                <a:moveTo>
                  <a:pt x="1195388" y="0"/>
                </a:moveTo>
                <a:cubicBezTo>
                  <a:pt x="1814654" y="0"/>
                  <a:pt x="2323996" y="470639"/>
                  <a:pt x="2385245" y="1073745"/>
                </a:cubicBezTo>
                <a:lnTo>
                  <a:pt x="2390775" y="1183259"/>
                </a:lnTo>
                <a:lnTo>
                  <a:pt x="2390775" y="1208805"/>
                </a:lnTo>
                <a:lnTo>
                  <a:pt x="2385245" y="1318319"/>
                </a:lnTo>
                <a:cubicBezTo>
                  <a:pt x="2328079" y="1881219"/>
                  <a:pt x="1880574" y="2328724"/>
                  <a:pt x="1317675" y="2385889"/>
                </a:cubicBezTo>
                <a:lnTo>
                  <a:pt x="1203389" y="2391660"/>
                </a:lnTo>
                <a:lnTo>
                  <a:pt x="1187387" y="2391660"/>
                </a:lnTo>
                <a:lnTo>
                  <a:pt x="1073101" y="2385889"/>
                </a:lnTo>
                <a:cubicBezTo>
                  <a:pt x="510202" y="2328724"/>
                  <a:pt x="62697" y="1881219"/>
                  <a:pt x="5531" y="1318319"/>
                </a:cubicBezTo>
                <a:lnTo>
                  <a:pt x="0" y="1208785"/>
                </a:lnTo>
                <a:lnTo>
                  <a:pt x="0" y="1183279"/>
                </a:lnTo>
                <a:lnTo>
                  <a:pt x="5531" y="1073745"/>
                </a:lnTo>
                <a:cubicBezTo>
                  <a:pt x="66780" y="470639"/>
                  <a:pt x="576123" y="0"/>
                  <a:pt x="1195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1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5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6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3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1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9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5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2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  <p:sldLayoutId id="2147484627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Nejčastější psychické poruchy u dětí školního věku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Lucie Straková Jirků, </a:t>
            </a:r>
            <a:r>
              <a:rPr lang="cs-CZ" b="1" dirty="0" smtClean="0"/>
              <a:t>Pasparta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50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1"/>
          </p:nvPr>
        </p:nvSpPr>
        <p:spPr>
          <a:xfrm>
            <a:off x="672332" y="3056511"/>
            <a:ext cx="6927213" cy="289714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Bezpečná vazba na druhé (akceptace, láska, předvídatelnost, péče, …)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Pocit vlastní identity, autonomie, kompetence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Svoboda ve vyjadřování validních potřeb a pocitů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Spontaneita, hravost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Reálné hranice a </a:t>
            </a:r>
            <a:r>
              <a:rPr lang="cs-CZ" dirty="0" smtClean="0">
                <a:solidFill>
                  <a:schemeClr val="tx1"/>
                </a:solidFill>
              </a:rPr>
              <a:t>sebekontrola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Pocit bezpečí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2">
                    <a:lumMod val="75000"/>
                  </a:schemeClr>
                </a:solidFill>
              </a:rPr>
              <a:t>Základní emoční potřeby</a:t>
            </a:r>
            <a:endParaRPr lang="cs-CZ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70270" y="1900264"/>
            <a:ext cx="8662169" cy="600195"/>
          </a:xfrm>
        </p:spPr>
        <p:txBody>
          <a:bodyPr/>
          <a:lstStyle/>
          <a:p>
            <a:r>
              <a:rPr lang="cs-CZ" dirty="0"/>
              <a:t>Každý potřebujeme naplnit svůj hrníček potřeb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70270" y="2347342"/>
            <a:ext cx="8764229" cy="47148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Nikdo z rodičů je u svého dítěte nezvládne naplnit na 100 %.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b="11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15588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10C6F-89E2-4CC3-AF57-D8FA9FF8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5" y="379331"/>
            <a:ext cx="10515600" cy="965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Hrníček emocí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1330036" y="3176046"/>
            <a:ext cx="4429019" cy="38317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Co hrníček dítěte naplňuje: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701D96-C47E-411A-828E-E12C48318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778" y="3660244"/>
            <a:ext cx="4429019" cy="1988483"/>
          </a:xfrm>
        </p:spPr>
        <p:txBody>
          <a:bodyPr/>
          <a:lstStyle/>
          <a:p>
            <a:pPr marL="285750" lvl="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 „jeden na jednoho“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Hra, přátelství, láska, emoční napojení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Pocit, že „umím, dovedu“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Aktivity, které má dítě rádo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8"/>
          </p:nvPr>
        </p:nvSpPr>
        <p:spPr>
          <a:xfrm>
            <a:off x="6617490" y="3131487"/>
            <a:ext cx="4429019" cy="488096"/>
          </a:xfrm>
        </p:spPr>
        <p:txBody>
          <a:bodyPr/>
          <a:lstStyle/>
          <a:p>
            <a:r>
              <a:rPr lang="cs-CZ" dirty="0" smtClean="0"/>
              <a:t>Co hrníček dítěte vyprazdňuje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9"/>
          </p:nvPr>
        </p:nvSpPr>
        <p:spPr>
          <a:xfrm>
            <a:off x="6617490" y="3578518"/>
            <a:ext cx="4686236" cy="1988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Stres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napětí, únava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Odmítnutí, osamocení, izolace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Křik a tresty, pocit prohry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Aktivity, které dítě nenávidí, nebo je do nich nuceno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b="1645"/>
          <a:stretch>
            <a:fillRect/>
          </a:stretch>
        </p:blipFill>
        <p:spPr/>
      </p:pic>
      <p:pic>
        <p:nvPicPr>
          <p:cNvPr id="7" name="Zástupný symbol pro obrázek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b="5364"/>
          <a:stretch>
            <a:fillRect/>
          </a:stretch>
        </p:blipFill>
        <p:spPr/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88B9BCD-F98F-4989-AC6F-4CE7ABB38D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71888" y="5756275"/>
            <a:ext cx="8520112" cy="496888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Každý potřebujeme naplnit svůj hrníček potřeb</a:t>
            </a:r>
            <a:endParaRPr lang="cs-CZ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FBF0537-5154-4AE3-B2E1-226BCE228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418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FE4E8796-7167-459F-B1B9-866B7551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solidFill>
                  <a:schemeClr val="accent1"/>
                </a:solidFill>
                <a:latin typeface="+mn-lt"/>
              </a:rPr>
              <a:t>„Hrnec zlata</a:t>
            </a:r>
            <a:r>
              <a:rPr lang="cs-CZ" sz="4800" dirty="0" smtClean="0">
                <a:solidFill>
                  <a:schemeClr val="accent1"/>
                </a:solidFill>
                <a:latin typeface="+mn-lt"/>
              </a:rPr>
              <a:t>“ - </a:t>
            </a:r>
            <a:r>
              <a:rPr lang="cs-CZ" sz="4800" dirty="0" err="1" smtClean="0">
                <a:solidFill>
                  <a:schemeClr val="accent1"/>
                </a:solidFill>
                <a:latin typeface="+mn-lt"/>
              </a:rPr>
              <a:t>resilience</a:t>
            </a:r>
            <a:endParaRPr lang="cs-CZ" sz="4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Podnadpis 12">
            <a:extLst>
              <a:ext uri="{FF2B5EF4-FFF2-40B4-BE49-F238E27FC236}">
                <a16:creationId xmlns:a16="http://schemas.microsoft.com/office/drawing/2014/main" id="{44CA2657-66A6-43EE-83F1-0C49A84A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Základní emoční potřeby v dětství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6D0C79B9-5236-4AAA-A9C5-ADB5D1DE26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0060" y="411906"/>
            <a:ext cx="6521450" cy="600075"/>
          </a:xfrm>
        </p:spPr>
        <p:txBody>
          <a:bodyPr/>
          <a:lstStyle/>
          <a:p>
            <a:r>
              <a:rPr lang="cs-CZ" dirty="0" smtClean="0"/>
              <a:t>Vnitřní hrnec zlata dostává dítě na cestu do života.</a:t>
            </a:r>
            <a:endParaRPr lang="cs-CZ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455A8D5-5580-4655-9BC3-5B4EE0B77D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7280" y="2451100"/>
            <a:ext cx="4418012" cy="3811588"/>
          </a:xfrm>
        </p:spPr>
        <p:txBody>
          <a:bodyPr/>
          <a:lstStyle/>
          <a:p>
            <a:pPr marL="0" indent="0"/>
            <a:r>
              <a:rPr lang="cs-CZ" sz="2400" dirty="0" smtClean="0"/>
              <a:t>Odolnost a vnitřní zdroje, díky kterým dokáže zvládat náročné situace v dospělosti.</a:t>
            </a:r>
          </a:p>
          <a:p>
            <a:pPr marL="0" indent="0"/>
            <a:endParaRPr lang="cs-CZ" sz="2400" dirty="0"/>
          </a:p>
          <a:p>
            <a:pPr marL="0" indent="0"/>
            <a:r>
              <a:rPr lang="cs-CZ" sz="2400" dirty="0" smtClean="0"/>
              <a:t>Dokáže </a:t>
            </a:r>
            <a:r>
              <a:rPr lang="cs-CZ" sz="2400" dirty="0"/>
              <a:t>ř</a:t>
            </a:r>
            <a:r>
              <a:rPr lang="cs-CZ" sz="2400" dirty="0" smtClean="0"/>
              <a:t>ešit situace dospělým způsobem, zná svou hodnotu, své hranice.</a:t>
            </a:r>
          </a:p>
          <a:p>
            <a:pPr marL="0" indent="0"/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50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FE4E8796-7167-459F-B1B9-866B7551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477"/>
            <a:ext cx="10058400" cy="1737897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+mn-lt"/>
              </a:rPr>
              <a:t>Obranné mechanismy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2200" b="1" dirty="0">
                <a:solidFill>
                  <a:schemeClr val="accent1"/>
                </a:solidFill>
              </a:rPr>
              <a:t>Reakce na dlouhodobě neuspokojované emoční potřeby, neschopnost zvládnout zátěž, </a:t>
            </a:r>
            <a:r>
              <a:rPr lang="cs-CZ" sz="2200" b="1" dirty="0" smtClean="0">
                <a:solidFill>
                  <a:schemeClr val="accent1"/>
                </a:solidFill>
              </a:rPr>
              <a:t/>
            </a:r>
            <a:br>
              <a:rPr lang="cs-CZ" sz="2200" b="1" dirty="0" smtClean="0">
                <a:solidFill>
                  <a:schemeClr val="accent1"/>
                </a:solidFill>
              </a:rPr>
            </a:br>
            <a:r>
              <a:rPr lang="cs-CZ" sz="2200" b="1" dirty="0" smtClean="0">
                <a:solidFill>
                  <a:schemeClr val="accent1"/>
                </a:solidFill>
              </a:rPr>
              <a:t>silně </a:t>
            </a:r>
            <a:r>
              <a:rPr lang="cs-CZ" sz="2200" b="1" dirty="0">
                <a:solidFill>
                  <a:schemeClr val="accent1"/>
                </a:solidFill>
              </a:rPr>
              <a:t>prožívané emoce, stres.</a:t>
            </a:r>
            <a:br>
              <a:rPr lang="cs-CZ" sz="2200" b="1" dirty="0">
                <a:solidFill>
                  <a:schemeClr val="accent1"/>
                </a:solidFill>
              </a:rPr>
            </a:br>
            <a:endParaRPr lang="cs-CZ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097280" y="2214193"/>
            <a:ext cx="4937760" cy="736282"/>
          </a:xfrm>
        </p:spPr>
        <p:txBody>
          <a:bodyPr>
            <a:normAutofit/>
          </a:bodyPr>
          <a:lstStyle/>
          <a:p>
            <a:r>
              <a:rPr lang="cs-CZ" u="sng" dirty="0" smtClean="0"/>
              <a:t>Útočné obranné mechanismy</a:t>
            </a:r>
          </a:p>
          <a:p>
            <a:endParaRPr lang="cs-CZ" u="sng" dirty="0"/>
          </a:p>
        </p:txBody>
      </p:sp>
      <p:sp>
        <p:nvSpPr>
          <p:cNvPr id="13" name="Podnadpis 12">
            <a:extLst>
              <a:ext uri="{FF2B5EF4-FFF2-40B4-BE49-F238E27FC236}">
                <a16:creationId xmlns:a16="http://schemas.microsoft.com/office/drawing/2014/main" id="{44CA2657-66A6-43EE-83F1-0C49A84A2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 Agrese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/>
              <a:t>A</a:t>
            </a:r>
            <a:r>
              <a:rPr lang="cs-CZ" sz="2400" dirty="0" err="1" smtClean="0"/>
              <a:t>utoagrese</a:t>
            </a:r>
            <a:endParaRPr lang="cs-CZ" sz="2400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6D0C79B9-5236-4AAA-A9C5-ADB5D1DE2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2042697"/>
            <a:ext cx="4937760" cy="736282"/>
          </a:xfrm>
        </p:spPr>
        <p:txBody>
          <a:bodyPr>
            <a:normAutofit/>
          </a:bodyPr>
          <a:lstStyle/>
          <a:p>
            <a:r>
              <a:rPr lang="cs-CZ" u="sng" dirty="0"/>
              <a:t>Únikové </a:t>
            </a:r>
            <a:r>
              <a:rPr lang="cs-CZ" u="sng" dirty="0" smtClean="0"/>
              <a:t>obranné </a:t>
            </a:r>
            <a:r>
              <a:rPr lang="cs-CZ" u="sng" dirty="0"/>
              <a:t>mechanismy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Popření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Potlačení, vytěsnění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Bájivá lhavost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Regrese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Racionalizace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Rezignace, apatie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Únik k náhradnímu chování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Disociace</a:t>
            </a:r>
          </a:p>
          <a:p>
            <a:endParaRPr lang="cs-CZ" u="sng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>
          <a:xfrm>
            <a:off x="3644265" y="3568172"/>
            <a:ext cx="2390775" cy="2392362"/>
          </a:xfrm>
        </p:spPr>
      </p:pic>
    </p:spTree>
    <p:extLst>
      <p:ext uri="{BB962C8B-B14F-4D97-AF65-F5344CB8AC3E}">
        <p14:creationId xmlns:p14="http://schemas.microsoft.com/office/powerpoint/2010/main" val="348967856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Úzkost u dětí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úzkost 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strach = běžné adaptivní fenomény v životě člověka, varují před nebezpečím, součást obranných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mechanismů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vývojové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strachy, úzkosti patří k určité etapě života dítěte (strach z cizích lidí, separační úzkost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1926509"/>
            <a:ext cx="5877146" cy="39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5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Úzkost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patologický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rozměr strach a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úzkost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získávají ve chvíli, kdy začínají dítěti významněji vadit, narušují běžné fungování, v dlouhodobějším měřítku spouští sekundární psychické potíže (deprese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výrazný 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somatický </a:t>
            </a:r>
            <a:r>
              <a:rPr lang="cs-CZ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doprovod 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bolest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břicha, hlavy, nucení na záchod, noční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pomočování, a dále poruchy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spánku, únava, potíže s jídlem, nepozornost, kolapsové stavy, závratě, celková slabost, negativismu, uvolňování napětí agresivitou, neurotické návyky, psychomotorický neklid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dle věku dítěte – odlišné chování jako důsledek dlouhodobě prožívané úzkosti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lepší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prognóza než u dospělých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68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Úzkostné poruchy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úzkostná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neklidné dítě x pasivní, stále v napětí,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stažené; poruchy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spánku, jídla, neurotické návyky (okusování nehtů, trhání vlasů, …), ujišťování se, další strachy, vyhýbavé chování v sociálních vztazích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dopady: </a:t>
            </a: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prožívaný neklid, nejistota, </a:t>
            </a:r>
          </a:p>
          <a:p>
            <a:r>
              <a:rPr lang="cs-CZ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tažení se, vyhýbání se kontaktům, </a:t>
            </a:r>
          </a:p>
          <a:p>
            <a:r>
              <a:rPr lang="cs-CZ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ízké sebevědomí, omezené zájmy,</a:t>
            </a:r>
          </a:p>
          <a:p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somatické stesky, potíže ve škole - odmítání</a:t>
            </a:r>
          </a:p>
          <a:p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TV, společných aktivit, horší sociální dovednosti, </a:t>
            </a:r>
          </a:p>
          <a:p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zhoršený prospěch neodpovídající intelektu,</a:t>
            </a:r>
          </a:p>
          <a:p>
            <a:r>
              <a:rPr lang="cs-CZ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ikana, ve starším věku riziko zneužívání </a:t>
            </a:r>
            <a:r>
              <a:rPr lang="cs-CZ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návyko</a:t>
            </a: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cs-CZ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</a:t>
            </a: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látek, sebevražedné sklony</a:t>
            </a:r>
          </a:p>
          <a:p>
            <a:endParaRPr lang="cs-CZ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552694"/>
            <a:ext cx="5852160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Úzkost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Specifické fobie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pavouci, bolest, lékaři, zvracení, výšky, injekce, 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eneralizovaná úzkostná porucha  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Panická porucha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Obsedantně kompulzivní porucha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9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Úzkost u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dětí – Sociální 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3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ociální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fobie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nízké sebevědomí, strach z hodnocení druhými, obava, že se ztrapním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vyhýbavé chování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nechodí na kroužky, na veřejná prostranství, nakupovat, nejí na veřejnosti, nechodí na obědy, odmítá jít do školy, 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zabezpečující chování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 veřejnosti jen v doprovodu druhé osoby, se sluchátky na uších, kapuce na hlavě, ….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omezení sociálních kontaktů, ztráta sociálních dovedností, deprese, školní fobie…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88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Panická porucha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panická </a:t>
            </a:r>
            <a:r>
              <a:rPr lang="cs-CZ" dirty="0"/>
              <a:t>p. - psychická porucha charakterizována </a:t>
            </a:r>
            <a:r>
              <a:rPr lang="cs-CZ" b="1" dirty="0">
                <a:solidFill>
                  <a:schemeClr val="accent1"/>
                </a:solidFill>
              </a:rPr>
              <a:t>opakovanými záchvaty intenzivního strachu a vnitřní nepohody</a:t>
            </a:r>
            <a:r>
              <a:rPr lang="cs-CZ" dirty="0"/>
              <a:t>, které </a:t>
            </a:r>
            <a:r>
              <a:rPr lang="cs-CZ" b="1" dirty="0">
                <a:solidFill>
                  <a:schemeClr val="accent1"/>
                </a:solidFill>
              </a:rPr>
              <a:t>vznikají náhle bez zjevné příčiny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tyto stavy masivní úzkosti během několika málo minut dosahují maxima a trvají zpravidla několik minut. Takovým </a:t>
            </a:r>
            <a:r>
              <a:rPr lang="cs-CZ" b="1" dirty="0">
                <a:solidFill>
                  <a:schemeClr val="accent1"/>
                </a:solidFill>
              </a:rPr>
              <a:t>epizodám nebo záchvatům se říká panická ataka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b="1" dirty="0">
                <a:solidFill>
                  <a:schemeClr val="accent1"/>
                </a:solidFill>
              </a:rPr>
              <a:t>ataky</a:t>
            </a:r>
            <a:r>
              <a:rPr lang="cs-CZ" dirty="0"/>
              <a:t> se na rozdíl od fobie nevážou na žádnou konkrétní situaci a </a:t>
            </a:r>
            <a:r>
              <a:rPr lang="cs-CZ" b="1" dirty="0">
                <a:solidFill>
                  <a:schemeClr val="accent1"/>
                </a:solidFill>
              </a:rPr>
              <a:t>zpravidla je nelze </a:t>
            </a:r>
            <a:r>
              <a:rPr lang="cs-CZ" b="1" dirty="0" smtClean="0">
                <a:solidFill>
                  <a:schemeClr val="accent1"/>
                </a:solidFill>
              </a:rPr>
              <a:t>předvídat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pocity </a:t>
            </a:r>
            <a:r>
              <a:rPr lang="cs-CZ" dirty="0"/>
              <a:t>depersonalizace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má strach o život, strach z toho, že se zbláznil či strach ze ztráty kontroly na sebou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první záchvat zpravidla přichází v době dospívání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7539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Duševní poruchy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statistik zhruba 13 % dětí od 8 do 15 let trpí duševním onemocněním, které postihuje jejich každodenní život. 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Některá z forem duševních poruch postihne v průběhu života téměř každého druhého. 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onemocnění se projeví již do 14 roku věku,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 (výzkum NÚDZ).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Roste výskyt úzkostných poruch, depresí, poruch příjmu potravy ve stále mladším věku, zvýšená četnost sebepoškozování, nárůst sebevražedných pokusů.</a:t>
            </a:r>
          </a:p>
        </p:txBody>
      </p:sp>
    </p:spTree>
    <p:extLst>
      <p:ext uri="{BB962C8B-B14F-4D97-AF65-F5344CB8AC3E}">
        <p14:creationId xmlns:p14="http://schemas.microsoft.com/office/powerpoint/2010/main" val="1022612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Panická porucha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panická porucha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epizody velmi intenzivního strachu, úzkosti se silným somatickým doprovodem – dítě může mít pocit, že nepřežije, zešílí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739054" y="3039730"/>
            <a:ext cx="1626577" cy="96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7578969" y="3298777"/>
            <a:ext cx="2215662" cy="1767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698792" y="4957155"/>
            <a:ext cx="2426679" cy="1285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143502" y="4932536"/>
            <a:ext cx="1626577" cy="118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143502" y="3184869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ušení srdce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89985" y="3633332"/>
            <a:ext cx="200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Už je to tu zase. Co když omdlím…… Nevydržím to…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62246" y="5203288"/>
            <a:ext cx="99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Strach, úzkost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234247" y="5331137"/>
            <a:ext cx="169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Volání 112, (sebepoškození)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6655777" y="3508034"/>
            <a:ext cx="778121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6803488" y="4681261"/>
            <a:ext cx="678766" cy="384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143501" y="4182404"/>
            <a:ext cx="0" cy="75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9794631" y="4580792"/>
            <a:ext cx="509954" cy="35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62972" cy="8523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Panická porucha -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bludný kruh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24128" y="1960685"/>
            <a:ext cx="25233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flipH="1">
            <a:off x="1061581" y="1929982"/>
            <a:ext cx="248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Situace: </a:t>
            </a:r>
            <a:r>
              <a:rPr lang="cs-CZ" dirty="0" smtClean="0"/>
              <a:t>škrouchání v břiše, knedlík v krku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4238535" y="2216373"/>
            <a:ext cx="2708031" cy="18200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65430" y="2435469"/>
            <a:ext cx="2101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Myšlenka: </a:t>
            </a:r>
            <a:r>
              <a:rPr lang="cs-CZ" dirty="0" smtClean="0"/>
              <a:t>„Dělá se mi špatně, pozvracím se, před všemi se ztrapním….“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7798777" y="3182885"/>
            <a:ext cx="2373924" cy="11077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635656" y="4783015"/>
            <a:ext cx="2767467" cy="17320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273562" y="3490546"/>
            <a:ext cx="16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Emoce: </a:t>
            </a:r>
            <a:r>
              <a:rPr lang="cs-CZ" dirty="0" smtClean="0"/>
              <a:t>úzkost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75092" y="4914900"/>
            <a:ext cx="2178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Tělesné projevy:</a:t>
            </a:r>
            <a:endParaRPr lang="cs-CZ" dirty="0" smtClean="0"/>
          </a:p>
          <a:p>
            <a:r>
              <a:rPr lang="cs-CZ" dirty="0" smtClean="0"/>
              <a:t>Zrychlený tep, dech, pocity na omdlení, horkost ve tvářích, zvýšené slinění,…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1529862" y="3635798"/>
            <a:ext cx="2907966" cy="15428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888059" y="3782503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Chování: </a:t>
            </a:r>
            <a:r>
              <a:rPr lang="cs-CZ" dirty="0" smtClean="0"/>
              <a:t>zhluboka dýchá, hodně polyká, soustředí se na sledování symptomů, ..</a:t>
            </a:r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8862646" y="5060207"/>
            <a:ext cx="3077308" cy="158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9073662" y="5178669"/>
            <a:ext cx="264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Důsledky: </a:t>
            </a:r>
            <a:r>
              <a:rPr lang="cs-CZ" dirty="0"/>
              <a:t>odchází z hodiny na </a:t>
            </a:r>
            <a:r>
              <a:rPr lang="cs-CZ" dirty="0" smtClean="0"/>
              <a:t>WC,</a:t>
            </a:r>
            <a:endParaRPr lang="cs-CZ" b="1" dirty="0"/>
          </a:p>
          <a:p>
            <a:r>
              <a:rPr lang="cs-CZ" dirty="0" smtClean="0"/>
              <a:t>ve škole nejí, aby se jí neudělalo </a:t>
            </a:r>
            <a:r>
              <a:rPr lang="cs-CZ" dirty="0" smtClean="0"/>
              <a:t>špatně</a:t>
            </a:r>
            <a:endParaRPr lang="cs-CZ" b="1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7403123" y="2695259"/>
            <a:ext cx="615462" cy="39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535008" y="4290647"/>
            <a:ext cx="483577" cy="49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4110226" y="5249008"/>
            <a:ext cx="327602" cy="40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3622431" y="3086169"/>
            <a:ext cx="659466" cy="34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3781636" y="2216373"/>
            <a:ext cx="704725" cy="470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9249508" y="4387363"/>
            <a:ext cx="351692" cy="597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54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Panická porucha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při </a:t>
            </a:r>
            <a:r>
              <a:rPr lang="cs-CZ" dirty="0"/>
              <a:t>panické atace má většina lidí tendenci </a:t>
            </a:r>
            <a:r>
              <a:rPr lang="cs-CZ" b="1" dirty="0">
                <a:solidFill>
                  <a:schemeClr val="accent2"/>
                </a:solidFill>
              </a:rPr>
              <a:t>zhluboka a rychle dýchat</a:t>
            </a:r>
            <a:r>
              <a:rPr lang="cs-CZ" dirty="0"/>
              <a:t>, povrchovým dechem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to vede k </a:t>
            </a:r>
            <a:r>
              <a:rPr lang="cs-CZ" b="1" dirty="0">
                <a:solidFill>
                  <a:schemeClr val="accent2"/>
                </a:solidFill>
              </a:rPr>
              <a:t>hyperventilaci</a:t>
            </a:r>
            <a:r>
              <a:rPr lang="cs-CZ" dirty="0">
                <a:solidFill>
                  <a:schemeClr val="accent2"/>
                </a:solidFill>
              </a:rPr>
              <a:t> a </a:t>
            </a:r>
            <a:r>
              <a:rPr lang="cs-CZ" b="1" dirty="0">
                <a:solidFill>
                  <a:schemeClr val="accent2"/>
                </a:solidFill>
              </a:rPr>
              <a:t>překysličení organismu </a:t>
            </a:r>
            <a:r>
              <a:rPr lang="cs-CZ" dirty="0"/>
              <a:t>– motá se hlava, černo před očima, pocení,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zrychlené </a:t>
            </a:r>
            <a:r>
              <a:rPr lang="cs-CZ" dirty="0"/>
              <a:t>dýchání zintenzivňuje další tělesné projevy, člověk má pocit ohrožení života či se domnívá, že se asi </a:t>
            </a:r>
            <a:r>
              <a:rPr lang="cs-CZ" dirty="0" smtClean="0"/>
              <a:t>zblázní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Dopady: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nespavost</a:t>
            </a:r>
            <a:r>
              <a:rPr lang="cs-CZ" dirty="0"/>
              <a:t>, lekavost, únava, napětí těla, bolesti </a:t>
            </a:r>
            <a:r>
              <a:rPr lang="cs-CZ" dirty="0" smtClean="0"/>
              <a:t>svalů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neschopnost </a:t>
            </a:r>
            <a:r>
              <a:rPr lang="cs-CZ" dirty="0" smtClean="0"/>
              <a:t>odpočívat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omezení sociálních kontaktů, </a:t>
            </a:r>
            <a:r>
              <a:rPr lang="cs-CZ" dirty="0" smtClean="0"/>
              <a:t>aktivit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reagování </a:t>
            </a:r>
            <a:r>
              <a:rPr lang="cs-CZ" dirty="0"/>
              <a:t>pláčem, zhroucením </a:t>
            </a:r>
            <a:r>
              <a:rPr lang="cs-CZ" dirty="0" smtClean="0"/>
              <a:t>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omezení cestování, uzavírání se doma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78259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Obsedantně kompulzivní porucha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Obsedantně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kompulzivní porucha,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tj.OCD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Charakteristická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nutkavým myšlením, puzením, vtíravými představami =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obsese,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vyvolávají silnou úzkost, jež lze krátkodobě „neutralizovat“, snížit nutkavým, rituálním chováním =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kompulzemi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Nemyslete na růžového slona!“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VÃ½sledek obrÃ¡zku pro rÅ¯Å¾ovÃ½ s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30" y="4437100"/>
            <a:ext cx="1349828" cy="12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8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Obsedantně kompulzivní porucha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Nejčastější obsese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znečištění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nákaza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nemocí, ohrožení zdraví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agrese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vůči okolí, sobě, násilné představy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potřeba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správnosti, symetrie, perfektnosti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magické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představy, náboženská témata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sexualita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perverzní představy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Nejčastější kompulze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nutkavé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umývání, čištění, praní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ověřování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kontrolování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běžných aktivit, pohyby, přepisování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rovnání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věcí, doteky, dělání věcí v určitém pořadí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hromadění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skryté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nutkavé chování (mentální kompulze)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035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Obsedantně kompulzivní porucha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projevy a dopady OCD </a:t>
            </a:r>
            <a:r>
              <a:rPr lang="cs-CZ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časté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mytí rukou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kolektivu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psychosomatické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obtíže, poruchy spánku a s nimi spojená únava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tiky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zvláštní grimasy, zvláštní pohyby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preciznost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puntíčkářství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zhoršení prospěchu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zhoršení postavení dítěte v rámci kolektivu, riziko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šikany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potíže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pozorností, podrážděnost, výkyvy nálad, impulzivní jednání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37" y="2031809"/>
            <a:ext cx="2586273" cy="36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0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Obsedantně kompulzivní porucha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8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riziko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chybné interpretace projevů OCD jako nevychovanost, lenost, „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zaznačkování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zhoršování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potíží vlivem stresu, zvýšená únava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riziko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šikany z důvodu „podivínského chování“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upozornění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rituály – náhrady jinými, více skrytými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postupem času delší a propracovanější rituály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určitý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může vést ke zpevňování kompulzivního chování (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perfektnost, ujišťování)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čím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rituálů, tím vyšší psychická nepohoda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09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Fenomén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sebepoškozování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</a:t>
            </a:r>
            <a:endParaRPr lang="cs-CZ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vnitřní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psychické napětí/bolest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(smutek, úzkost, panické stavy, sexuální zneužívání, šikana, vyčlenění z kolektivu, potřeba potrestat sebe/blízké osoby)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snaha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upoutat pozornost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(prostředek komunikace s okolím, nezpracované pocity agrese,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anhedonie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potřeba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někam patřit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styl,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gothic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potřeba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sebehodnoty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Spouštěcí mechanismus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pocity viny, zloby, silná úzkost, vnitřní zmatek, panika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947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 flipH="1" flipV="1">
            <a:off x="2198915" y="862150"/>
            <a:ext cx="7210697" cy="53818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110446" y="740229"/>
            <a:ext cx="3196045" cy="11321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Psychická bolest - negativní emoce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Vztek, frustrace, izolace, smutek, disociace…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50180" y="3093720"/>
            <a:ext cx="1273628" cy="67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Bludný kruh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133806" y="2220686"/>
            <a:ext cx="2412274" cy="1367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Tenze</a:t>
            </a:r>
          </a:p>
          <a:p>
            <a:pPr algn="ctr"/>
            <a:r>
              <a:rPr lang="cs-CZ" dirty="0" smtClean="0"/>
              <a:t>Nemožnost kontrolovat své emoce, panické stavy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48846" y="5059679"/>
            <a:ext cx="3892731" cy="1245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Sebepoškození</a:t>
            </a:r>
          </a:p>
          <a:p>
            <a:pPr algn="ctr"/>
            <a:r>
              <a:rPr lang="cs-CZ" dirty="0" smtClean="0"/>
              <a:t>Potřeba cítit bolest, únik před bolestí, přerušení </a:t>
            </a:r>
            <a:r>
              <a:rPr lang="cs-CZ" dirty="0" err="1" smtClean="0"/>
              <a:t>disociativního</a:t>
            </a:r>
            <a:r>
              <a:rPr lang="cs-CZ" dirty="0" smtClean="0"/>
              <a:t> stavu, kontrola sama nad sebou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767841" y="5059681"/>
            <a:ext cx="3570514" cy="1245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Pozitivní efekt</a:t>
            </a:r>
          </a:p>
          <a:p>
            <a:pPr algn="ctr"/>
            <a:r>
              <a:rPr lang="cs-CZ" dirty="0" smtClean="0"/>
              <a:t>Pocity uvolnění, úlevy, vyplavení endorfinů, pocity přítomnosti, sebepotrestání, zakotvení v realitě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454329" y="2610394"/>
            <a:ext cx="2299062" cy="10711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Negativní efekt</a:t>
            </a:r>
          </a:p>
          <a:p>
            <a:pPr algn="ctr"/>
            <a:r>
              <a:rPr lang="cs-CZ" dirty="0" smtClean="0"/>
              <a:t>Lítostivá reakce, pocity viny, studu, deprese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1758950">
            <a:off x="7850842" y="1371603"/>
            <a:ext cx="635725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6385577">
            <a:off x="8955134" y="4097382"/>
            <a:ext cx="635725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4779685">
            <a:off x="2064556" y="4203296"/>
            <a:ext cx="635725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0800000">
            <a:off x="5627431" y="5664565"/>
            <a:ext cx="635725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9294789">
            <a:off x="2760619" y="1650845"/>
            <a:ext cx="635725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75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Fenomén sebepoškozování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sebepoškozování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neschopnost zpracovat, komunikovat své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emoce – součástí různých psychických poruch (panická porucha, deprese, úzkostně-depresivní poruchy, emočně nestabilní poruchy, ….) sebepoškozování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možný projev počínajícího duševního onemocnění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30" y="3655028"/>
            <a:ext cx="4121151" cy="23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1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Nejčastější duševní a behaviorální poruchy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801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Hyperkinetické poruchy F90 (ADHD, ADD)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vývojové poruchy školních dovedností F81 („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poruchy“)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autistického spektra F84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chování F91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F32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Obsedantně kompulzivní porucha F42  (OCD)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Emoční poruchy se začátkem specifickým v dětství F93 („úzkostné poruchy“)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Sebepoškozování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příjmu potravy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1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Fenomén sebepoškozování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211388"/>
            <a:ext cx="4938712" cy="3292474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vznik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závislosti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napětí=pořezání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se=uvolnění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zvyšující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tendence – riziko vážného poranění s ohrožením života (snižující se práh bolestivosti) -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  sebepoškozujících nemá nad svým aktem kontrolu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zohavení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těla=snížení sebevědomí=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anhedonie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=napětí=další sebepoškozování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8160774" y="2467897"/>
            <a:ext cx="983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39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Deprese u dětí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„depka“ není deprese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deprese – intenzivní, dlouhodobý stav </a:t>
            </a:r>
            <a:r>
              <a:rPr lang="cs-CZ" dirty="0"/>
              <a:t>provázený smutkem, skleslostí, nevýkonností, zvýšenou únavou, lítostivostí, nesoustředivostí, se zpomalením tempa, vnitřním neklidem, s problémy se spánkem, sebehodnocením  a též s úvahami o </a:t>
            </a:r>
            <a:r>
              <a:rPr lang="cs-CZ" dirty="0" smtClean="0"/>
              <a:t>nebytí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vznik – souhrn vnitřních dispozic (dědičnost) a vnějších faktorů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ztráta zájmu o aktivity, které dříve bavily, emoční výkyvy v zátěži, plačtivost, podceňování se,  zhoršení prospěchu,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66073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Deprese u dětí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Deprese u dětí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někdy jsou spojeny se </a:t>
            </a:r>
            <a:r>
              <a:rPr lang="cs-CZ" dirty="0">
                <a:solidFill>
                  <a:schemeClr val="accent2"/>
                </a:solidFill>
              </a:rPr>
              <a:t>somatickými potížemi </a:t>
            </a:r>
            <a:r>
              <a:rPr lang="cs-CZ" dirty="0"/>
              <a:t>– nejasné bolesti hlavy, břicha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solidFill>
                  <a:schemeClr val="accent2"/>
                </a:solidFill>
              </a:rPr>
              <a:t>poruchy chování</a:t>
            </a:r>
            <a:r>
              <a:rPr lang="cs-CZ" dirty="0"/>
              <a:t>, s agresivitou  obrácenou proti druhým nebo proti sobě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solidFill>
                  <a:schemeClr val="accent2"/>
                </a:solidFill>
              </a:rPr>
              <a:t>podrážděnost</a:t>
            </a:r>
            <a:r>
              <a:rPr lang="cs-CZ" dirty="0"/>
              <a:t>, dítě reaguje nepřiměřeně, hyperaktivně,  ničí věci, ubližuje druhým, jindy se  naopak zcela </a:t>
            </a:r>
            <a:r>
              <a:rPr lang="cs-CZ" dirty="0">
                <a:solidFill>
                  <a:schemeClr val="accent2"/>
                </a:solidFill>
              </a:rPr>
              <a:t>stáhne </a:t>
            </a:r>
            <a:r>
              <a:rPr lang="cs-CZ" dirty="0"/>
              <a:t>ze sociálních situací.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u dětských depresí se mohou objevit i halucinace, často sluchové , jindy nastane porucha vnímání okolního světa ve smyslu zvýšené vztahovačnosti dítě může mít pocity viny, problémy se sebepojetím a sebehodnocením. Je smutné či zvýšeně plačtivé, „přecitlivělé“.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00047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Potíže se zvládáním emocí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cs-CZ" b="1" dirty="0" smtClean="0">
              <a:solidFill>
                <a:schemeClr val="accent2"/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VZTEK</a:t>
            </a:r>
          </a:p>
          <a:p>
            <a:pPr algn="ctr"/>
            <a:r>
              <a:rPr lang="cs-CZ" dirty="0" smtClean="0">
                <a:solidFill>
                  <a:schemeClr val="accent2"/>
                </a:solidFill>
              </a:rPr>
              <a:t>____________________________</a:t>
            </a:r>
          </a:p>
          <a:p>
            <a:pPr algn="ctr"/>
            <a:r>
              <a:rPr lang="cs-CZ" dirty="0">
                <a:solidFill>
                  <a:schemeClr val="accent2"/>
                </a:solidFill>
              </a:rPr>
              <a:t>s</a:t>
            </a:r>
            <a:r>
              <a:rPr lang="cs-CZ" dirty="0" smtClean="0">
                <a:solidFill>
                  <a:schemeClr val="accent2"/>
                </a:solidFill>
              </a:rPr>
              <a:t>trach</a:t>
            </a:r>
          </a:p>
          <a:p>
            <a:pPr algn="ctr"/>
            <a:r>
              <a:rPr lang="cs-CZ" dirty="0">
                <a:solidFill>
                  <a:schemeClr val="accent2"/>
                </a:solidFill>
              </a:rPr>
              <a:t>s</a:t>
            </a:r>
            <a:r>
              <a:rPr lang="cs-CZ" dirty="0" smtClean="0">
                <a:solidFill>
                  <a:schemeClr val="accent2"/>
                </a:solidFill>
              </a:rPr>
              <a:t>mutek</a:t>
            </a:r>
          </a:p>
          <a:p>
            <a:pPr algn="ctr"/>
            <a:r>
              <a:rPr lang="cs-CZ" dirty="0">
                <a:solidFill>
                  <a:schemeClr val="accent2"/>
                </a:solidFill>
              </a:rPr>
              <a:t>f</a:t>
            </a:r>
            <a:r>
              <a:rPr lang="cs-CZ" dirty="0" smtClean="0">
                <a:solidFill>
                  <a:schemeClr val="accent2"/>
                </a:solidFill>
              </a:rPr>
              <a:t>rustrace</a:t>
            </a:r>
          </a:p>
          <a:p>
            <a:pPr algn="ctr"/>
            <a:r>
              <a:rPr lang="cs-CZ" dirty="0">
                <a:solidFill>
                  <a:schemeClr val="accent2"/>
                </a:solidFill>
              </a:rPr>
              <a:t>p</a:t>
            </a:r>
            <a:r>
              <a:rPr lang="cs-CZ" dirty="0" smtClean="0">
                <a:solidFill>
                  <a:schemeClr val="accent2"/>
                </a:solidFill>
              </a:rPr>
              <a:t>ocity marnosti, méněcennosti</a:t>
            </a:r>
          </a:p>
          <a:p>
            <a:pPr algn="ctr"/>
            <a:r>
              <a:rPr lang="cs-CZ" dirty="0">
                <a:solidFill>
                  <a:schemeClr val="accent2"/>
                </a:solidFill>
              </a:rPr>
              <a:t>n</a:t>
            </a:r>
            <a:r>
              <a:rPr lang="cs-CZ" dirty="0" smtClean="0">
                <a:solidFill>
                  <a:schemeClr val="accent2"/>
                </a:solidFill>
              </a:rPr>
              <a:t>epřijetí</a:t>
            </a:r>
          </a:p>
          <a:p>
            <a:pPr algn="ctr"/>
            <a:r>
              <a:rPr lang="cs-CZ" dirty="0" smtClean="0">
                <a:solidFill>
                  <a:schemeClr val="accent2"/>
                </a:solidFill>
              </a:rPr>
              <a:t>…………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Jak zvládat vztek – pochopení a zpracování – Nikola Šraib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3" y="1845734"/>
            <a:ext cx="6032093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6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Co dělat?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podpora, porozumění, naslouchání, nehodnocení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vyhledání odborné pomoci – psycholog, psychoterapeut, skupiny pro dospívající, psychiatr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programy na telefonu – „Nepanikař“, </a:t>
            </a:r>
            <a:r>
              <a:rPr lang="cs-CZ" dirty="0" err="1" smtClean="0"/>
              <a:t>Relaxation</a:t>
            </a:r>
            <a:r>
              <a:rPr lang="cs-CZ" dirty="0" smtClean="0"/>
              <a:t>, </a:t>
            </a:r>
            <a:r>
              <a:rPr lang="cs-CZ" dirty="0" err="1" smtClean="0"/>
              <a:t>VOS.health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>
                <a:solidFill>
                  <a:schemeClr val="accent2"/>
                </a:solidFill>
              </a:rPr>
              <a:t>opatrujse.cz, nevypustdusi.cz, Locika.cz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1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88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Kontinuum duševního zdraví</a:t>
            </a:r>
            <a:endParaRPr lang="cs-CZ" dirty="0"/>
          </a:p>
        </p:txBody>
      </p:sp>
      <p:pic>
        <p:nvPicPr>
          <p:cNvPr id="1026" name="Picture 2" descr="https://poradenske-centrum.ujep.cz/wp-content/uploads/2024/04/a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90" y="1846263"/>
            <a:ext cx="711434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08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faktory, které přispívají k </a:t>
            </a:r>
            <a:r>
              <a:rPr lang="cs-CZ" dirty="0" err="1" smtClean="0"/>
              <a:t>dysbalanci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sz="2300" dirty="0" smtClean="0"/>
              <a:t>nepřijetí </a:t>
            </a:r>
            <a:r>
              <a:rPr lang="cs-CZ" sz="2300" dirty="0" smtClean="0">
                <a:solidFill>
                  <a:schemeClr val="accent2"/>
                </a:solidFill>
              </a:rPr>
              <a:t>vrstevník</a:t>
            </a:r>
            <a:r>
              <a:rPr lang="cs-CZ" sz="2300" dirty="0" smtClean="0"/>
              <a:t>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 smtClean="0"/>
              <a:t>mezilidské </a:t>
            </a:r>
            <a:r>
              <a:rPr lang="cs-CZ" sz="2300" dirty="0">
                <a:solidFill>
                  <a:schemeClr val="accent2"/>
                </a:solidFill>
              </a:rPr>
              <a:t>konflikty</a:t>
            </a:r>
            <a:r>
              <a:rPr lang="cs-CZ" sz="2300" dirty="0"/>
              <a:t> s blízkými osobami nebo ztráty </a:t>
            </a:r>
            <a:endParaRPr lang="cs-CZ" sz="23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 smtClean="0"/>
              <a:t> </a:t>
            </a:r>
            <a:r>
              <a:rPr lang="cs-CZ" sz="2300" dirty="0"/>
              <a:t>nízké sebehodnocení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neschopnost regulovat emoce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>
                <a:solidFill>
                  <a:schemeClr val="accent2"/>
                </a:solidFill>
              </a:rPr>
              <a:t>nedůvěra</a:t>
            </a:r>
            <a:r>
              <a:rPr lang="cs-CZ" sz="2300" dirty="0"/>
              <a:t> v sebe samého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neschopnost zvládat zátěž </a:t>
            </a:r>
            <a:endParaRPr lang="cs-CZ" sz="23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>
                <a:solidFill>
                  <a:schemeClr val="accent2"/>
                </a:solidFill>
              </a:rPr>
              <a:t>nepřiměřená</a:t>
            </a:r>
            <a:r>
              <a:rPr lang="cs-CZ" sz="2300" dirty="0"/>
              <a:t> či přehnaná </a:t>
            </a:r>
            <a:r>
              <a:rPr lang="cs-CZ" sz="2300" dirty="0">
                <a:solidFill>
                  <a:schemeClr val="accent2"/>
                </a:solidFill>
              </a:rPr>
              <a:t>autorita </a:t>
            </a:r>
            <a:r>
              <a:rPr lang="cs-CZ" sz="2300" dirty="0"/>
              <a:t>rodičů/zákonných </a:t>
            </a:r>
            <a:r>
              <a:rPr lang="cs-CZ" sz="2300" dirty="0" smtClean="0"/>
              <a:t>zástupců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příliš přísná nebo nejednotná pravidla v rodině 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46909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sz="2300" dirty="0" smtClean="0"/>
              <a:t>kolísavé </a:t>
            </a:r>
            <a:r>
              <a:rPr lang="cs-CZ" sz="2300" dirty="0"/>
              <a:t>vztahy s rodiči, kamarády či jinými dospělými </a:t>
            </a:r>
            <a:endParaRPr lang="cs-CZ" sz="23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 smtClean="0"/>
              <a:t> </a:t>
            </a:r>
            <a:r>
              <a:rPr lang="cs-CZ" sz="2300" dirty="0" smtClean="0">
                <a:solidFill>
                  <a:schemeClr val="accent2"/>
                </a:solidFill>
              </a:rPr>
              <a:t>nejistota</a:t>
            </a:r>
            <a:r>
              <a:rPr lang="cs-CZ" sz="2300" dirty="0" smtClean="0"/>
              <a:t> </a:t>
            </a:r>
            <a:r>
              <a:rPr lang="cs-CZ" sz="2300" dirty="0"/>
              <a:t>týkající se </a:t>
            </a:r>
            <a:r>
              <a:rPr lang="cs-CZ" sz="2300" dirty="0">
                <a:solidFill>
                  <a:schemeClr val="accent2"/>
                </a:solidFill>
              </a:rPr>
              <a:t>sexuální identity </a:t>
            </a:r>
            <a:r>
              <a:rPr lang="cs-CZ" sz="2300" dirty="0"/>
              <a:t>či </a:t>
            </a:r>
            <a:r>
              <a:rPr lang="cs-CZ" sz="2300" dirty="0" smtClean="0"/>
              <a:t>orientace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 smtClean="0"/>
              <a:t>nedostatek </a:t>
            </a:r>
            <a:r>
              <a:rPr lang="cs-CZ" sz="2300" dirty="0"/>
              <a:t>rodičovské lásky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 smtClean="0"/>
              <a:t>dysfunkční </a:t>
            </a:r>
            <a:r>
              <a:rPr lang="cs-CZ" sz="2300" dirty="0"/>
              <a:t>rodinné zázemí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/>
              <a:t> </a:t>
            </a:r>
            <a:r>
              <a:rPr lang="cs-CZ" sz="2300" dirty="0" smtClean="0">
                <a:solidFill>
                  <a:schemeClr val="accent2"/>
                </a:solidFill>
              </a:rPr>
              <a:t>psychopatologie </a:t>
            </a:r>
            <a:r>
              <a:rPr lang="cs-CZ" sz="2300" dirty="0">
                <a:solidFill>
                  <a:schemeClr val="accent2"/>
                </a:solidFill>
              </a:rPr>
              <a:t>rodičů </a:t>
            </a:r>
            <a:r>
              <a:rPr lang="cs-CZ" sz="2300" dirty="0"/>
              <a:t>se zjevnými afektivními či jinými psychiatrickými obtížemi </a:t>
            </a:r>
            <a:endParaRPr lang="cs-CZ" sz="23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/>
              <a:t> příliš </a:t>
            </a:r>
            <a:r>
              <a:rPr lang="cs-CZ" sz="2300" dirty="0"/>
              <a:t>vysoké, nebo naopak příliš nízké </a:t>
            </a:r>
            <a:r>
              <a:rPr lang="cs-CZ" sz="2300" dirty="0">
                <a:solidFill>
                  <a:schemeClr val="accent2"/>
                </a:solidFill>
              </a:rPr>
              <a:t>očekávání</a:t>
            </a:r>
            <a:r>
              <a:rPr lang="cs-CZ" sz="2300" dirty="0"/>
              <a:t> ze strany rodičů/zákonných zástupců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/>
              <a:t> </a:t>
            </a:r>
            <a:r>
              <a:rPr lang="cs-CZ" sz="2300" dirty="0">
                <a:solidFill>
                  <a:schemeClr val="accent2"/>
                </a:solidFill>
              </a:rPr>
              <a:t>nedostatek času </a:t>
            </a:r>
            <a:r>
              <a:rPr lang="cs-CZ" sz="2300" dirty="0"/>
              <a:t>rodičů/zákonných zástupců, aby si všímali a řešili emocionální problémy dítěte či negativní emocionální prostředí, ve kterém převládá </a:t>
            </a:r>
            <a:r>
              <a:rPr lang="cs-CZ" sz="2300" dirty="0">
                <a:solidFill>
                  <a:schemeClr val="accent2"/>
                </a:solidFill>
              </a:rPr>
              <a:t>odmítnutí </a:t>
            </a:r>
            <a:r>
              <a:rPr lang="cs-CZ" sz="2300" dirty="0"/>
              <a:t>a zanedbávání </a:t>
            </a:r>
            <a:endParaRPr lang="cs-CZ" sz="23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dirty="0" smtClean="0"/>
              <a:t>časté stěhování</a:t>
            </a:r>
            <a:endParaRPr lang="cs-CZ" sz="2300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5388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69185"/>
            <a:ext cx="10058400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Stres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060" y="1807634"/>
            <a:ext cx="10058400" cy="4023360"/>
          </a:xfrm>
        </p:spPr>
        <p:txBody>
          <a:bodyPr/>
          <a:lstStyle/>
          <a:p>
            <a:r>
              <a:rPr lang="cs-CZ" dirty="0" smtClean="0"/>
              <a:t>- </a:t>
            </a:r>
            <a:r>
              <a:rPr lang="cs-CZ" dirty="0" smtClean="0">
                <a:solidFill>
                  <a:schemeClr val="tx1"/>
                </a:solidFill>
              </a:rPr>
              <a:t>silný tělesný doprovod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boj x útěk x ztuhnutí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toxický stres – psychosomatické obtíže, vznik duševních poruch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Zajímavost: 10 nejčastějších onemocnění u koček - oPojištění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1" y="3240989"/>
            <a:ext cx="4310743" cy="28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0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Psychické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potíže u dětí školního 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2"/>
                </a:solidFill>
              </a:rPr>
              <a:t>Covid</a:t>
            </a:r>
            <a:r>
              <a:rPr lang="cs-CZ" b="1" dirty="0" smtClean="0">
                <a:solidFill>
                  <a:schemeClr val="accent2"/>
                </a:solidFill>
              </a:rPr>
              <a:t> + distanční výuka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ztráta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návyků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omezení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sociálních kontaktů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pocity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osamění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strach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 onemocnění, ztráty blízkých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obavy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 budoucnosti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ztráta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zájmů, omezení volnočasových aktivit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Návrat do školy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zvýšená úzkostnost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strach z lidí, z hodnocení druhými – až sociální fobie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školní fobie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ztráta sociálních dovedností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rezignace, depresivní ladění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zvýšený tlak – sám na sebe, ze strany okolí – škola, rodina, vrstevníci</a:t>
            </a:r>
          </a:p>
        </p:txBody>
      </p:sp>
    </p:spTree>
    <p:extLst>
      <p:ext uri="{BB962C8B-B14F-4D97-AF65-F5344CB8AC3E}">
        <p14:creationId xmlns:p14="http://schemas.microsoft.com/office/powerpoint/2010/main" val="428380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Psychické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potíže u dětí školního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Válečný konflikt a reakce dětí na něj (traumatickou situaci):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noční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můry –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poruchy spánku, únava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agresivní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regresivní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chování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psychosomatické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obtíže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nové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strachy, zvýšená úzkostnost, bázlivost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zhoršená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koncentrace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lhostejnost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apatie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aj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78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Psychické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potíže u dětí školního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Současné vlivy: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vliv médií – nekritické myšlení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vliv sociálních sítí  -  srovnávání se, závislost na „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like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“, křehké vztahy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vliv skupiny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tlak na úspěch, rychlost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větší míra svobody, volby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generace Z – dnešní teenageři, komunikace prostřednictvím sociálních sítí, lidé generace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vnímají útržkovitě, zvládají ale zpracovat více informací v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čase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enomén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FoMO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(Fear of Missing Out)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generace ALFA – děti nar. po r.2010 , online svět, pocit silně prožívané sociální izolace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660</TotalTime>
  <Words>1917</Words>
  <Application>Microsoft Office PowerPoint</Application>
  <PresentationFormat>Širokoúhlá obrazovka</PresentationFormat>
  <Paragraphs>297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Avenir Next Heavy</vt:lpstr>
      <vt:lpstr>Calibri</vt:lpstr>
      <vt:lpstr>Calibri Light</vt:lpstr>
      <vt:lpstr>Wingdings</vt:lpstr>
      <vt:lpstr>Retrospektiva</vt:lpstr>
      <vt:lpstr>Nejčastější psychické poruchy u dětí školního věku</vt:lpstr>
      <vt:lpstr>Duševní poruchy</vt:lpstr>
      <vt:lpstr>Nejčastější duševní a behaviorální poruchy</vt:lpstr>
      <vt:lpstr>Kontinuum duševního zdraví</vt:lpstr>
      <vt:lpstr>Rizikové faktory, které přispívají k dysbalanci</vt:lpstr>
      <vt:lpstr>Stres</vt:lpstr>
      <vt:lpstr>Psychické potíže u dětí školního věku</vt:lpstr>
      <vt:lpstr>Psychické potíže u dětí školního věku</vt:lpstr>
      <vt:lpstr>Psychické potíže u dětí školního věku</vt:lpstr>
      <vt:lpstr>Základní emoční potřeby</vt:lpstr>
      <vt:lpstr>Hrníček emocí</vt:lpstr>
      <vt:lpstr>„Hrnec zlata“ - resilience</vt:lpstr>
      <vt:lpstr>Obranné mechanismy Reakce na dlouhodobě neuspokojované emoční potřeby, neschopnost zvládnout zátěž,  silně prožívané emoce, stres. </vt:lpstr>
      <vt:lpstr>Úzkost u dětí</vt:lpstr>
      <vt:lpstr>Úzkost u dětí</vt:lpstr>
      <vt:lpstr>Úzkostné poruchy</vt:lpstr>
      <vt:lpstr>Úzkost u dětí</vt:lpstr>
      <vt:lpstr>Úzkost u dětí – Sociální fobie</vt:lpstr>
      <vt:lpstr>Panická porucha</vt:lpstr>
      <vt:lpstr>Panická porucha</vt:lpstr>
      <vt:lpstr>Panická porucha - bludný kruh </vt:lpstr>
      <vt:lpstr>Panická porucha</vt:lpstr>
      <vt:lpstr>Obsedantně kompulzivní porucha</vt:lpstr>
      <vt:lpstr>Obsedantně kompulzivní porucha</vt:lpstr>
      <vt:lpstr>Obsedantně kompulzivní porucha</vt:lpstr>
      <vt:lpstr>Obsedantně kompulzivní porucha</vt:lpstr>
      <vt:lpstr>Fenomén sebepoškozování</vt:lpstr>
      <vt:lpstr>Prezentace aplikace PowerPoint</vt:lpstr>
      <vt:lpstr>Fenomén sebepoškozování</vt:lpstr>
      <vt:lpstr>Fenomén sebepoškozování</vt:lpstr>
      <vt:lpstr>Deprese u dětí </vt:lpstr>
      <vt:lpstr>Deprese u dětí </vt:lpstr>
      <vt:lpstr>Potíže se zvládáním emocí</vt:lpstr>
      <vt:lpstr>Co dělat?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</dc:creator>
  <cp:lastModifiedBy>Lucie Straková Jirků</cp:lastModifiedBy>
  <cp:revision>72</cp:revision>
  <dcterms:created xsi:type="dcterms:W3CDTF">2021-02-18T07:58:33Z</dcterms:created>
  <dcterms:modified xsi:type="dcterms:W3CDTF">2025-02-25T07:55:32Z</dcterms:modified>
</cp:coreProperties>
</file>